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</p:sldMasterIdLst>
  <p:notesMasterIdLst>
    <p:notesMasterId r:id="rId26"/>
  </p:notesMasterIdLst>
  <p:handoutMasterIdLst>
    <p:handoutMasterId r:id="rId27"/>
  </p:handoutMasterIdLst>
  <p:sldIdLst>
    <p:sldId id="257" r:id="rId3"/>
    <p:sldId id="367" r:id="rId4"/>
    <p:sldId id="393" r:id="rId5"/>
    <p:sldId id="414" r:id="rId6"/>
    <p:sldId id="395" r:id="rId7"/>
    <p:sldId id="396" r:id="rId8"/>
    <p:sldId id="397" r:id="rId9"/>
    <p:sldId id="398" r:id="rId10"/>
    <p:sldId id="402" r:id="rId11"/>
    <p:sldId id="399" r:id="rId12"/>
    <p:sldId id="415" r:id="rId13"/>
    <p:sldId id="416" r:id="rId14"/>
    <p:sldId id="400" r:id="rId15"/>
    <p:sldId id="405" r:id="rId16"/>
    <p:sldId id="406" r:id="rId17"/>
    <p:sldId id="407" r:id="rId18"/>
    <p:sldId id="408" r:id="rId19"/>
    <p:sldId id="409" r:id="rId20"/>
    <p:sldId id="411" r:id="rId21"/>
    <p:sldId id="417" r:id="rId22"/>
    <p:sldId id="388" r:id="rId23"/>
    <p:sldId id="374" r:id="rId24"/>
    <p:sldId id="418" r:id="rId25"/>
  </p:sldIdLst>
  <p:sldSz cx="10160000" cy="7620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5pPr>
    <a:lvl6pPr marL="22860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6pPr>
    <a:lvl7pPr marL="27432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7pPr>
    <a:lvl8pPr marL="32004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8pPr>
    <a:lvl9pPr marL="3657600" algn="l" defTabSz="914400" rtl="0" eaLnBrk="1" latinLnBrk="0" hangingPunct="1">
      <a:defRPr sz="3200" kern="1200">
        <a:solidFill>
          <a:srgbClr val="FFFFFF"/>
        </a:solidFill>
        <a:latin typeface="Myriad Pro" charset="0"/>
        <a:ea typeface="ヒラギノ角ゴ ProN W3" charset="-128"/>
        <a:cs typeface="+mn-cs"/>
        <a:sym typeface="Myriad Pr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AC"/>
    <a:srgbClr val="B1D0FF"/>
    <a:srgbClr val="B2D0FF"/>
    <a:srgbClr val="024D70"/>
    <a:srgbClr val="FFDE51"/>
    <a:srgbClr val="5FB13D"/>
    <a:srgbClr val="00A9CE"/>
    <a:srgbClr val="9EC2FF"/>
    <a:srgbClr val="DE432F"/>
    <a:srgbClr val="FA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/>
    <p:restoredTop sz="94712"/>
  </p:normalViewPr>
  <p:slideViewPr>
    <p:cSldViewPr>
      <p:cViewPr varScale="1">
        <p:scale>
          <a:sx n="87" d="100"/>
          <a:sy n="87" d="100"/>
        </p:scale>
        <p:origin x="1456" y="200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B89E2C0-67AF-1D4A-84DA-F6721EAAA468}" type="datetimeFigureOut">
              <a:rPr lang="en-US" altLang="en-US"/>
              <a:pPr>
                <a:defRPr/>
              </a:pPr>
              <a:t>4/18/16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6379512-71BD-3546-BB5F-7F46607EB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62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5B298F1-D37D-DA43-9A32-DF81B1F81B50}" type="datetimeFigureOut">
              <a:rPr lang="en-US" altLang="en-US"/>
              <a:pPr>
                <a:defRPr/>
              </a:pPr>
              <a:t>4/18/16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E43132D-CABB-8246-8E3D-F020A8DEFB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73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r"/>
            <a:fld id="{95E05AD7-B214-2449-8840-4A549E0FA0C7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766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r"/>
            <a:fld id="{95E05AD7-B214-2449-8840-4A549E0FA0C7}" type="slidenum">
              <a:rPr lang="en-US" altLang="en-US" sz="1200"/>
              <a:pPr algn="r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18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Standards: expose API, reliable/adopted</a:t>
            </a:r>
            <a:r>
              <a:rPr lang="en-US" baseline="0" dirty="0" smtClean="0"/>
              <a:t> middleware,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43132D-CABB-8246-8E3D-F020A8DEFBC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23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B9E446A-E619-A348-8DEF-A9DC72FE20A9}" type="slidenum">
              <a:rPr lang="en-US" altLang="en-US">
                <a:solidFill>
                  <a:srgbClr val="000000"/>
                </a:solidFill>
                <a:ea typeface="ヒラギノ角ゴ ProN W3" charset="-128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96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863576"/>
            <a:ext cx="8178800" cy="2578100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05176"/>
            <a:ext cx="8178800" cy="889000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2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4906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801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72" y="304800"/>
            <a:ext cx="9505056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72" y="1704975"/>
            <a:ext cx="4669978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472" y="2416175"/>
            <a:ext cx="4669978" cy="49222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671565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671565" cy="49222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28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72" y="1721768"/>
            <a:ext cx="9505056" cy="56166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60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93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43922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282700"/>
            <a:ext cx="81788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3924300"/>
            <a:ext cx="8178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Myriad Pro" charset="0"/>
              </a:rPr>
              <a:t>Second level</a:t>
            </a:r>
          </a:p>
          <a:p>
            <a:pPr lvl="2"/>
            <a:r>
              <a:rPr lang="en-US" altLang="en-US">
                <a:sym typeface="Myriad Pro" charset="0"/>
              </a:rPr>
              <a:t>Third level</a:t>
            </a:r>
          </a:p>
          <a:p>
            <a:pPr lvl="3"/>
            <a:r>
              <a:rPr lang="en-US" altLang="en-US">
                <a:sym typeface="Myriad Pro" charset="0"/>
              </a:rPr>
              <a:t>Fourth level</a:t>
            </a:r>
          </a:p>
          <a:p>
            <a:pPr lvl="4"/>
            <a:r>
              <a:rPr lang="en-US" altLang="en-US">
                <a:sym typeface="Myriad Pr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Myriad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27025" y="203200"/>
            <a:ext cx="95059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722438"/>
            <a:ext cx="950595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yriad Pr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Myriad Pro" charset="0"/>
              </a:rPr>
              <a:t>Second level</a:t>
            </a:r>
          </a:p>
          <a:p>
            <a:pPr lvl="2"/>
            <a:r>
              <a:rPr lang="en-US" altLang="en-US">
                <a:sym typeface="Myriad Pro" charset="0"/>
              </a:rPr>
              <a:t>Third level</a:t>
            </a:r>
          </a:p>
          <a:p>
            <a:pPr lvl="3"/>
            <a:r>
              <a:rPr lang="en-US" altLang="en-US">
                <a:sym typeface="Myriad Pro" charset="0"/>
              </a:rPr>
              <a:t>Fourth level</a:t>
            </a:r>
          </a:p>
          <a:p>
            <a:pPr lvl="4"/>
            <a:r>
              <a:rPr lang="en-US" altLang="en-US">
                <a:sym typeface="Myriad Pro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  <a:sym typeface="Myriad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Myriad Pro" charset="0"/>
          <a:ea typeface="ヒラギノ角ゴ ProN W3" charset="0"/>
          <a:cs typeface="ヒラギノ角ゴ ProN W3" charset="0"/>
          <a:sym typeface="Myriad Pro" charset="0"/>
        </a:defRPr>
      </a:lvl9pPr>
    </p:titleStyle>
    <p:bodyStyle>
      <a:lvl1pPr marL="601663" indent="-385763" algn="l" rtl="0" eaLnBrk="0" fontAlgn="base" hangingPunct="0">
        <a:spcBef>
          <a:spcPts val="18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1pPr>
      <a:lvl2pPr marL="9445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2pPr>
      <a:lvl3pPr marL="12874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3pPr>
      <a:lvl4pPr marL="16430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4pPr>
      <a:lvl5pPr marL="1985963" indent="-385763" algn="l" rtl="0" eaLnBrk="0" fontAlgn="base" hangingPunct="0">
        <a:spcBef>
          <a:spcPts val="600"/>
        </a:spcBef>
        <a:spcAft>
          <a:spcPct val="0"/>
        </a:spcAft>
        <a:buSzPct val="100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5pPr>
      <a:lvl6pPr marL="24431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6pPr>
      <a:lvl7pPr marL="29003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7pPr>
      <a:lvl8pPr marL="33575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8pPr>
      <a:lvl9pPr marL="3814763" indent="-385763" algn="l" rtl="0" fontAlgn="base">
        <a:spcBef>
          <a:spcPts val="3000"/>
        </a:spcBef>
        <a:spcAft>
          <a:spcPct val="0"/>
        </a:spcAft>
        <a:buSzPct val="171000"/>
        <a:buFont typeface="Myriad Pro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Myriad Pro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990600" y="1863725"/>
            <a:ext cx="8178800" cy="2578100"/>
          </a:xfrm>
        </p:spPr>
        <p:txBody>
          <a:bodyPr/>
          <a:lstStyle/>
          <a:p>
            <a:pPr algn="ctr"/>
            <a:r>
              <a:rPr lang="en-US" altLang="en-US" dirty="0"/>
              <a:t>Building and provisioning genomics platforms on the world’s clouds</a:t>
            </a:r>
          </a:p>
        </p:txBody>
      </p:sp>
      <p:sp>
        <p:nvSpPr>
          <p:cNvPr id="5122" name="Content Placeholder 3"/>
          <p:cNvSpPr>
            <a:spLocks noGrp="1"/>
          </p:cNvSpPr>
          <p:nvPr>
            <p:ph idx="1"/>
          </p:nvPr>
        </p:nvSpPr>
        <p:spPr>
          <a:xfrm>
            <a:off x="990600" y="4818112"/>
            <a:ext cx="8178800" cy="2160240"/>
          </a:xfrm>
        </p:spPr>
        <p:txBody>
          <a:bodyPr/>
          <a:lstStyle/>
          <a:p>
            <a:pPr algn="ctr"/>
            <a:r>
              <a:rPr lang="en-US" altLang="en-US" dirty="0" smtClean="0">
                <a:latin typeface="Myriad Pro Light" charset="0"/>
              </a:rPr>
              <a:t>Enis </a:t>
            </a:r>
            <a:r>
              <a:rPr lang="en-US" altLang="en-US" dirty="0">
                <a:latin typeface="Myriad Pro Light" charset="0"/>
              </a:rPr>
              <a:t>Afgan</a:t>
            </a:r>
          </a:p>
          <a:p>
            <a:pPr algn="ctr"/>
            <a:r>
              <a:rPr lang="en-US" altLang="en-US" dirty="0">
                <a:latin typeface="Myriad Pro Light" charset="0"/>
              </a:rPr>
              <a:t>Johns Hopkins </a:t>
            </a:r>
            <a:r>
              <a:rPr lang="en-US" altLang="en-US" dirty="0" smtClean="0">
                <a:latin typeface="Myriad Pro Light" charset="0"/>
              </a:rPr>
              <a:t>University</a:t>
            </a:r>
          </a:p>
          <a:p>
            <a:pPr algn="ctr"/>
            <a:r>
              <a:rPr lang="en-US" altLang="en-US" dirty="0" smtClean="0">
                <a:latin typeface="Myriad Pro Light" charset="0"/>
              </a:rPr>
              <a:t>Galaxy Project</a:t>
            </a:r>
          </a:p>
          <a:p>
            <a:pPr algn="ctr"/>
            <a:endParaRPr lang="en-US" altLang="en-US" dirty="0">
              <a:latin typeface="Myriad Pro Light" charset="0"/>
            </a:endParaRPr>
          </a:p>
          <a:p>
            <a:pPr algn="ctr"/>
            <a:r>
              <a:rPr lang="en-US" altLang="en-US" sz="2000" dirty="0" smtClean="0">
                <a:latin typeface="Myriad Pro Light" charset="0"/>
              </a:rPr>
              <a:t>April 2016, University of Heidelberg</a:t>
            </a:r>
            <a:endParaRPr lang="en-US" altLang="en-US" sz="2000" dirty="0">
              <a:latin typeface="Myriad Pro Light" charset="0"/>
            </a:endParaRPr>
          </a:p>
          <a:p>
            <a:pPr algn="ctr"/>
            <a:endParaRPr lang="en-US" altLang="en-US" dirty="0">
              <a:latin typeface="Myriad Pro Light" charset="0"/>
            </a:endParaRPr>
          </a:p>
        </p:txBody>
      </p:sp>
    </p:spTree>
  </p:cSld>
  <p:clrMapOvr>
    <a:masterClrMapping/>
  </p:clrMapOvr>
  <p:transition advTm="1632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Ready-to-use service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 dirty="0"/>
              <a:t>Use cloud resources from an always-on, public service</a:t>
            </a:r>
          </a:p>
          <a:p>
            <a:pPr marL="215900" indent="0">
              <a:buFont typeface="Myriad Pro" charset="0"/>
              <a:buNone/>
            </a:pPr>
            <a:r>
              <a:rPr lang="en-US" altLang="en-US" b="1" dirty="0" smtClean="0"/>
              <a:t>Pros</a:t>
            </a:r>
          </a:p>
          <a:p>
            <a:pPr marL="685800" indent="0">
              <a:buFont typeface="Myriad Pro" charset="0"/>
              <a:buNone/>
            </a:pPr>
            <a:r>
              <a:rPr lang="en-US" altLang="en-US" dirty="0" smtClean="0"/>
              <a:t>Visit a URL and </a:t>
            </a:r>
            <a:r>
              <a:rPr lang="en-US" altLang="en-US" dirty="0"/>
              <a:t>start computing – no setup required</a:t>
            </a:r>
          </a:p>
          <a:p>
            <a:pPr marL="215900" indent="0">
              <a:buFont typeface="Myriad Pro" charset="0"/>
              <a:buNone/>
            </a:pPr>
            <a:r>
              <a:rPr lang="en-US" altLang="en-US" b="1" dirty="0" smtClean="0"/>
              <a:t>Cons</a:t>
            </a:r>
          </a:p>
          <a:p>
            <a:pPr marL="685800" indent="0">
              <a:buFont typeface="Myriad Pro" charset="0"/>
              <a:buNone/>
            </a:pPr>
            <a:r>
              <a:rPr lang="en-US" altLang="en-US" dirty="0" smtClean="0"/>
              <a:t>User </a:t>
            </a:r>
            <a:r>
              <a:rPr lang="en-US" altLang="en-US" dirty="0"/>
              <a:t>quotas still apply</a:t>
            </a:r>
          </a:p>
          <a:p>
            <a:pPr marL="685800" indent="0">
              <a:buFont typeface="Myriad Pro" charset="0"/>
              <a:buNone/>
            </a:pPr>
            <a:r>
              <a:rPr lang="en-US" altLang="en-US" dirty="0" smtClean="0"/>
              <a:t>It’s </a:t>
            </a:r>
            <a:r>
              <a:rPr lang="en-US" altLang="en-US" dirty="0"/>
              <a:t>still a public service: no user </a:t>
            </a:r>
            <a:r>
              <a:rPr lang="en-US" altLang="en-US" dirty="0" smtClean="0"/>
              <a:t>customization</a:t>
            </a:r>
          </a:p>
          <a:p>
            <a:pPr marL="215900" indent="0">
              <a:buFont typeface="Myriad Pro" charset="0"/>
              <a:buNone/>
            </a:pPr>
            <a:endParaRPr lang="en-US" altLang="en-US" dirty="0"/>
          </a:p>
          <a:p>
            <a:pPr marL="215900" indent="0">
              <a:buFont typeface="Myriad Pro" charset="0"/>
              <a:buNone/>
            </a:pPr>
            <a:r>
              <a:rPr lang="en-US" altLang="en-US" b="1" dirty="0" smtClean="0"/>
              <a:t>See it in action</a:t>
            </a:r>
          </a:p>
          <a:p>
            <a:pPr marL="742950" indent="0">
              <a:buNone/>
            </a:pPr>
            <a:r>
              <a:rPr lang="en-US" altLang="en-US" dirty="0" err="1" smtClean="0">
                <a:latin typeface="Myriad Pro Light" charset="0"/>
              </a:rPr>
              <a:t>usegalaxy.org</a:t>
            </a:r>
            <a:r>
              <a:rPr lang="en-US" altLang="en-US" dirty="0" smtClean="0">
                <a:latin typeface="Myriad Pro Light" charset="0"/>
              </a:rPr>
              <a:t> </a:t>
            </a:r>
            <a:r>
              <a:rPr lang="en-US" altLang="en-US" dirty="0"/>
              <a:t>(</a:t>
            </a:r>
            <a:r>
              <a:rPr lang="en-US" altLang="en-US" dirty="0" err="1"/>
              <a:t>bwa</a:t>
            </a:r>
            <a:r>
              <a:rPr lang="en-US" altLang="en-US" dirty="0"/>
              <a:t>, bowtie2 – more coming)</a:t>
            </a:r>
            <a:endParaRPr lang="en-US" alt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465629" y="353616"/>
            <a:ext cx="1156109" cy="1156109"/>
            <a:chOff x="6934200" y="1793875"/>
            <a:chExt cx="2519363" cy="2519363"/>
          </a:xfrm>
        </p:grpSpPr>
        <p:sp>
          <p:nvSpPr>
            <p:cNvPr id="76" name="Oval 75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77" name="Picture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Cloud 78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80" name="Cloud 79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</p:spTree>
  </p:cSld>
  <p:clrMapOvr>
    <a:masterClrMapping/>
  </p:clrMapOvr>
  <p:transition advTm="6780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905"/>
            <a:ext cx="10160000" cy="7023953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7025" y="-6424"/>
            <a:ext cx="9505950" cy="1374775"/>
          </a:xfrm>
        </p:spPr>
        <p:txBody>
          <a:bodyPr/>
          <a:lstStyle/>
          <a:p>
            <a:r>
              <a:rPr lang="en-US" altLang="en-US" sz="4800" dirty="0" smtClean="0"/>
              <a:t>There’s a lot of clouds out there</a:t>
            </a:r>
            <a:r>
              <a:rPr lang="is-IS" altLang="en-US" sz="4800" dirty="0" smtClean="0"/>
              <a:t>!</a:t>
            </a:r>
            <a:endParaRPr lang="en-US" alt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3171" y="5874390"/>
            <a:ext cx="2131648" cy="1562450"/>
            <a:chOff x="173171" y="5874390"/>
            <a:chExt cx="2131648" cy="15624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171" y="5874390"/>
              <a:ext cx="640855" cy="307777"/>
              <a:chOff x="178884" y="5874390"/>
              <a:chExt cx="640855" cy="307777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78884" y="5966143"/>
                <a:ext cx="144016" cy="144016"/>
              </a:xfrm>
              <a:prstGeom prst="ellipse">
                <a:avLst/>
              </a:prstGeom>
              <a:solidFill>
                <a:srgbClr val="FA9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84015" y="5874390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</a:t>
                </a:r>
                <a:endParaRPr lang="en-US" sz="1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3171" y="6083502"/>
              <a:ext cx="1754942" cy="307777"/>
              <a:chOff x="178884" y="6085882"/>
              <a:chExt cx="1754942" cy="307777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178884" y="6182167"/>
                <a:ext cx="144016" cy="144016"/>
              </a:xfrm>
              <a:prstGeom prst="ellipse">
                <a:avLst/>
              </a:prstGeom>
              <a:solidFill>
                <a:srgbClr val="5FB1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4015" y="6085882"/>
                <a:ext cx="164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 (coming soon)</a:t>
                </a:r>
                <a:endParaRPr lang="en-US" sz="1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3171" y="6710838"/>
              <a:ext cx="2131648" cy="307777"/>
              <a:chOff x="178884" y="6326183"/>
              <a:chExt cx="2131648" cy="307777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178884" y="6398191"/>
                <a:ext cx="144016" cy="144016"/>
              </a:xfrm>
              <a:prstGeom prst="ellipse">
                <a:avLst/>
              </a:prstGeom>
              <a:solidFill>
                <a:srgbClr val="9EC2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4015" y="6326183"/>
                <a:ext cx="2026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Google Compute Engine</a:t>
                </a:r>
                <a:endParaRPr lang="en-US" sz="1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73171" y="6501726"/>
              <a:ext cx="1147404" cy="307777"/>
              <a:chOff x="178884" y="6534603"/>
              <a:chExt cx="1147404" cy="307777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8884" y="6614215"/>
                <a:ext cx="144016" cy="144016"/>
              </a:xfrm>
              <a:prstGeom prst="ellipse">
                <a:avLst/>
              </a:prstGeom>
              <a:solidFill>
                <a:srgbClr val="00A9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4015" y="6534603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Chameleon</a:t>
                </a:r>
                <a:endParaRPr lang="en-US" sz="1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73171" y="6919950"/>
              <a:ext cx="1019164" cy="307777"/>
              <a:chOff x="178884" y="6757275"/>
              <a:chExt cx="1019164" cy="307777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178884" y="6830239"/>
                <a:ext cx="144016" cy="144016"/>
              </a:xfrm>
              <a:prstGeom prst="ellipse">
                <a:avLst/>
              </a:prstGeom>
              <a:solidFill>
                <a:srgbClr val="DE43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4015" y="6757275"/>
                <a:ext cx="914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Jetstream</a:t>
                </a:r>
                <a:endParaRPr lang="en-US" sz="1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3171" y="7129063"/>
              <a:ext cx="898938" cy="307777"/>
              <a:chOff x="178884" y="6958607"/>
              <a:chExt cx="898938" cy="307777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78884" y="7046263"/>
                <a:ext cx="144016" cy="144016"/>
              </a:xfrm>
              <a:prstGeom prst="ellipse">
                <a:avLst/>
              </a:prstGeom>
              <a:solidFill>
                <a:srgbClr val="FFDE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4015" y="6958607"/>
                <a:ext cx="7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NeCTAR</a:t>
                </a:r>
                <a:endParaRPr lang="en-US" sz="1400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73171" y="6292614"/>
              <a:ext cx="721242" cy="307777"/>
              <a:chOff x="183456" y="7181066"/>
              <a:chExt cx="721242" cy="307777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183456" y="7266384"/>
                <a:ext cx="144016" cy="144016"/>
              </a:xfrm>
              <a:prstGeom prst="ellipse">
                <a:avLst/>
              </a:prstGeom>
              <a:solidFill>
                <a:srgbClr val="3D59A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4015" y="7181066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Azure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2892030"/>
      </p:ext>
    </p:extLst>
  </p:cSld>
  <p:clrMapOvr>
    <a:masterClrMapping/>
  </p:clrMapOvr>
  <p:transition advTm="3340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How to appropriately utilize </a:t>
            </a:r>
            <a:r>
              <a:rPr lang="en-US" altLang="en-US" sz="4000" b="1" i="1" dirty="0">
                <a:latin typeface="Myriad Pro Semibold" charset="0"/>
                <a:ea typeface="Myriad Pro Semibold" charset="0"/>
                <a:cs typeface="Myriad Pro Semibold" charset="0"/>
              </a:rPr>
              <a:t>many</a:t>
            </a:r>
            <a:r>
              <a:rPr lang="en-US" altLang="en-US" sz="4000" dirty="0"/>
              <a:t> clouds?</a:t>
            </a:r>
          </a:p>
        </p:txBody>
      </p:sp>
      <p:grpSp>
        <p:nvGrpSpPr>
          <p:cNvPr id="22531" name="Group 63"/>
          <p:cNvGrpSpPr>
            <a:grpSpLocks/>
          </p:cNvGrpSpPr>
          <p:nvPr/>
        </p:nvGrpSpPr>
        <p:grpSpPr bwMode="auto">
          <a:xfrm>
            <a:off x="3912376" y="1886299"/>
            <a:ext cx="2334914" cy="2335298"/>
            <a:chOff x="3515549" y="1544091"/>
            <a:chExt cx="2334990" cy="2334990"/>
          </a:xfrm>
        </p:grpSpPr>
        <p:grpSp>
          <p:nvGrpSpPr>
            <p:cNvPr id="22544" name="Group 6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3629077" y="1650091"/>
                <a:ext cx="2124144" cy="2122207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3925950" y="2081834"/>
                <a:ext cx="217494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3" name="Oval 4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4" name="Oval 5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5" name="Oval 6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4934044" y="2081834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7" name="Oval 8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4070416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9" name="Oval 10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0" name="Oval 12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5078512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2" name="Oval 14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3813233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4" name="Oval 17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5" name="Oval 18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6" name="Oval 19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7" name="Oval 20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8" name="Oval 21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9" name="Oval 22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0" name="Oval 23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1" name="Oval 24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591133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843554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095975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5346808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76" name="Oval 33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7" name="Oval 34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8" name="Oval 3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9" name="Oval 39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0" name="Oval 41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1" name="Oval 42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2" name="Oval 43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3" name="Oval 44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4070416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322838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86" name="Oval 49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7" name="Oval 52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8" name="Oval 53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9" name="Oval 54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90" name="Oval 55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545" name="Group 61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3514773" y="1543742"/>
                <a:ext cx="2335289" cy="233490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260000">
                <a:off x="5351571" y="3602458"/>
                <a:ext cx="71439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13020000">
                <a:off x="5365858" y="1758027"/>
                <a:ext cx="71440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0" name="Chevron 59"/>
              <p:cNvSpPr/>
              <p:nvPr/>
            </p:nvSpPr>
            <p:spPr bwMode="auto">
              <a:xfrm rot="19320000" flipH="1" flipV="1">
                <a:off x="3894198" y="1780249"/>
                <a:ext cx="71439" cy="7301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Chevron 60"/>
              <p:cNvSpPr/>
              <p:nvPr/>
            </p:nvSpPr>
            <p:spPr bwMode="auto">
              <a:xfrm rot="3000000">
                <a:off x="3793394" y="3474675"/>
                <a:ext cx="73015" cy="71440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grpSp>
        <p:nvGrpSpPr>
          <p:cNvPr id="22532" name="Group 69"/>
          <p:cNvGrpSpPr>
            <a:grpSpLocks/>
          </p:cNvGrpSpPr>
          <p:nvPr/>
        </p:nvGrpSpPr>
        <p:grpSpPr bwMode="auto">
          <a:xfrm>
            <a:off x="1479550" y="2388078"/>
            <a:ext cx="1152091" cy="1152280"/>
            <a:chOff x="1479600" y="2045804"/>
            <a:chExt cx="1152128" cy="1152128"/>
          </a:xfrm>
        </p:grpSpPr>
        <p:sp>
          <p:nvSpPr>
            <p:cNvPr id="22540" name="Oval 64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22480" y="2188182"/>
              <a:ext cx="866803" cy="86666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2542" name="Oval 66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876488" y="2435800"/>
              <a:ext cx="368312" cy="3666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sp>
        <p:nvSpPr>
          <p:cNvPr id="22533" name="TextBox 68"/>
          <p:cNvSpPr txBox="1">
            <a:spLocks noChangeArrowheads="1"/>
          </p:cNvSpPr>
          <p:nvPr/>
        </p:nvSpPr>
        <p:spPr bwMode="auto">
          <a:xfrm>
            <a:off x="1600197" y="4364432"/>
            <a:ext cx="910797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VM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22534" name="TextBox 70"/>
          <p:cNvSpPr txBox="1">
            <a:spLocks noChangeArrowheads="1"/>
          </p:cNvSpPr>
          <p:nvPr/>
        </p:nvSpPr>
        <p:spPr bwMode="auto">
          <a:xfrm>
            <a:off x="4032144" y="4364432"/>
            <a:ext cx="209537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 dirty="0">
                <a:latin typeface="Myriad Pro Light" charset="0"/>
              </a:rPr>
              <a:t>Platform</a:t>
            </a:r>
            <a:endParaRPr lang="en-US" altLang="en-US" dirty="0">
              <a:latin typeface="Myriad Pro Light" charset="0"/>
            </a:endParaRPr>
          </a:p>
        </p:txBody>
      </p:sp>
      <p:sp>
        <p:nvSpPr>
          <p:cNvPr id="22535" name="TextBox 71"/>
          <p:cNvSpPr txBox="1">
            <a:spLocks noChangeArrowheads="1"/>
          </p:cNvSpPr>
          <p:nvPr/>
        </p:nvSpPr>
        <p:spPr bwMode="auto">
          <a:xfrm>
            <a:off x="7310207" y="4364432"/>
            <a:ext cx="178600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Service</a:t>
            </a:r>
            <a:endParaRPr lang="en-US" altLang="en-US">
              <a:latin typeface="Myriad Pro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34200" y="1793875"/>
            <a:ext cx="2519363" cy="2519363"/>
            <a:chOff x="6934200" y="1793875"/>
            <a:chExt cx="2519363" cy="2519363"/>
          </a:xfrm>
        </p:grpSpPr>
        <p:sp>
          <p:nvSpPr>
            <p:cNvPr id="74" name="Oval 73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2538" name="Picture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loud 1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  <p:pic>
        <p:nvPicPr>
          <p:cNvPr id="64" name="Pictur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8221">
            <a:off x="3987800" y="4130675"/>
            <a:ext cx="22193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3522663" y="6772275"/>
            <a:ext cx="30432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Build system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69" name="Rectangle 75"/>
          <p:cNvSpPr>
            <a:spLocks noChangeArrowheads="1"/>
          </p:cNvSpPr>
          <p:nvPr/>
        </p:nvSpPr>
        <p:spPr bwMode="auto">
          <a:xfrm>
            <a:off x="976313" y="1433513"/>
            <a:ext cx="8856662" cy="3889375"/>
          </a:xfrm>
          <a:prstGeom prst="rect">
            <a:avLst/>
          </a:prstGeom>
          <a:solidFill>
            <a:schemeClr val="bg1">
              <a:alpha val="5607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023378"/>
      </p:ext>
    </p:extLst>
  </p:cSld>
  <p:clrMapOvr>
    <a:masterClrMapping/>
  </p:clrMapOvr>
  <p:transition advTm="14762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         Adjustable build system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 dirty="0"/>
              <a:t>Automate the process of building each component</a:t>
            </a:r>
          </a:p>
          <a:p>
            <a:pPr marL="215900" indent="0">
              <a:buFont typeface="Myriad Pro" charset="0"/>
              <a:buNone/>
            </a:pPr>
            <a:r>
              <a:rPr lang="en-US" altLang="en-US" dirty="0"/>
              <a:t>Codify knowledge about the system ⟶ </a:t>
            </a:r>
            <a:r>
              <a:rPr lang="en-US" altLang="en-US" i="1" dirty="0">
                <a:latin typeface="Myriad Pro Light" charset="0"/>
              </a:rPr>
              <a:t>easier </a:t>
            </a:r>
            <a:r>
              <a:rPr lang="en-US" altLang="en-US" dirty="0"/>
              <a:t>to reproduce</a:t>
            </a:r>
          </a:p>
          <a:p>
            <a:pPr marL="215900" indent="0">
              <a:buFont typeface="Myriad Pro" charset="0"/>
              <a:buNone/>
            </a:pPr>
            <a:r>
              <a:rPr lang="en-US" altLang="en-US" dirty="0" smtClean="0"/>
              <a:t>We use </a:t>
            </a:r>
            <a:r>
              <a:rPr lang="en-US" altLang="en-US" dirty="0"/>
              <a:t>Ansible as the technology of choice</a:t>
            </a:r>
          </a:p>
          <a:p>
            <a:pPr marL="685800" indent="0">
              <a:buFont typeface="Myriad Pro" charset="0"/>
              <a:buNone/>
            </a:pPr>
            <a:r>
              <a:rPr lang="en-US" altLang="en-US" dirty="0" smtClean="0"/>
              <a:t>Compose </a:t>
            </a:r>
            <a:r>
              <a:rPr lang="en-US" altLang="en-US" dirty="0" smtClean="0"/>
              <a:t>systems </a:t>
            </a:r>
            <a:r>
              <a:rPr lang="en-US" altLang="en-US" dirty="0"/>
              <a:t>from configurable and reusable roles</a:t>
            </a:r>
          </a:p>
        </p:txBody>
      </p:sp>
      <p:pic>
        <p:nvPicPr>
          <p:cNvPr id="112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8221">
            <a:off x="881063" y="17463"/>
            <a:ext cx="8255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4150" y="4124118"/>
            <a:ext cx="9648825" cy="3065670"/>
            <a:chOff x="184150" y="4124118"/>
            <a:chExt cx="9648825" cy="3065670"/>
          </a:xfrm>
        </p:grpSpPr>
        <p:grpSp>
          <p:nvGrpSpPr>
            <p:cNvPr id="11269" name="Group 4"/>
            <p:cNvGrpSpPr>
              <a:grpSpLocks/>
            </p:cNvGrpSpPr>
            <p:nvPr/>
          </p:nvGrpSpPr>
          <p:grpSpPr bwMode="auto">
            <a:xfrm>
              <a:off x="1382116" y="4188944"/>
              <a:ext cx="1152270" cy="1152161"/>
              <a:chOff x="1479600" y="2045804"/>
              <a:chExt cx="1152128" cy="1152128"/>
            </a:xfrm>
          </p:grpSpPr>
          <p:sp>
            <p:nvSpPr>
              <p:cNvPr id="11328" name="Oval 5"/>
              <p:cNvSpPr>
                <a:spLocks noChangeArrowheads="1"/>
              </p:cNvSpPr>
              <p:nvPr/>
            </p:nvSpPr>
            <p:spPr bwMode="auto">
              <a:xfrm>
                <a:off x="1479600" y="2045804"/>
                <a:ext cx="1152128" cy="1152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623054" y="2189144"/>
                <a:ext cx="865080" cy="865162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11330" name="Oval 7"/>
              <p:cNvSpPr>
                <a:spLocks noChangeArrowheads="1"/>
              </p:cNvSpPr>
              <p:nvPr/>
            </p:nvSpPr>
            <p:spPr bwMode="auto">
              <a:xfrm>
                <a:off x="1760051" y="2326256"/>
                <a:ext cx="591224" cy="5912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1877023" y="2435199"/>
                <a:ext cx="366667" cy="366702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  <p:grpSp>
          <p:nvGrpSpPr>
            <p:cNvPr id="11270" name="Group 9"/>
            <p:cNvGrpSpPr>
              <a:grpSpLocks/>
            </p:cNvGrpSpPr>
            <p:nvPr/>
          </p:nvGrpSpPr>
          <p:grpSpPr bwMode="auto">
            <a:xfrm>
              <a:off x="4695501" y="4170363"/>
              <a:ext cx="1152270" cy="1152161"/>
              <a:chOff x="3515549" y="1544091"/>
              <a:chExt cx="2334990" cy="2334990"/>
            </a:xfrm>
          </p:grpSpPr>
          <p:grpSp>
            <p:nvGrpSpPr>
              <p:cNvPr id="11281" name="Group 10"/>
              <p:cNvGrpSpPr>
                <a:grpSpLocks/>
              </p:cNvGrpSpPr>
              <p:nvPr/>
            </p:nvGrpSpPr>
            <p:grpSpPr bwMode="auto">
              <a:xfrm>
                <a:off x="3630515" y="1650227"/>
                <a:ext cx="2122718" cy="2122718"/>
                <a:chOff x="3630515" y="1650227"/>
                <a:chExt cx="2122718" cy="2122718"/>
              </a:xfrm>
            </p:grpSpPr>
            <p:sp>
              <p:nvSpPr>
                <p:cNvPr id="18" name="Oval 17"/>
                <p:cNvSpPr/>
                <p:nvPr/>
              </p:nvSpPr>
              <p:spPr bwMode="auto">
                <a:xfrm>
                  <a:off x="3632017" y="1650259"/>
                  <a:ext cx="2123188" cy="2123389"/>
                </a:xfrm>
                <a:prstGeom prst="ellipse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 bwMode="auto">
                <a:xfrm>
                  <a:off x="3927976" y="2081372"/>
                  <a:ext cx="218753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0" name="Oval 19"/>
                <p:cNvSpPr>
                  <a:spLocks noChangeArrowheads="1"/>
                </p:cNvSpPr>
                <p:nvPr/>
              </p:nvSpPr>
              <p:spPr bwMode="auto">
                <a:xfrm>
                  <a:off x="4179596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1" name="Oval 20"/>
                <p:cNvSpPr>
                  <a:spLocks noChangeArrowheads="1"/>
                </p:cNvSpPr>
                <p:nvPr/>
              </p:nvSpPr>
              <p:spPr bwMode="auto">
                <a:xfrm>
                  <a:off x="4431320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2" name="Oval 21"/>
                <p:cNvSpPr>
                  <a:spLocks noChangeArrowheads="1"/>
                </p:cNvSpPr>
                <p:nvPr/>
              </p:nvSpPr>
              <p:spPr bwMode="auto">
                <a:xfrm>
                  <a:off x="4683044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4938099" y="2081372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4" name="Oval 23"/>
                <p:cNvSpPr>
                  <a:spLocks noChangeArrowheads="1"/>
                </p:cNvSpPr>
                <p:nvPr/>
              </p:nvSpPr>
              <p:spPr bwMode="auto">
                <a:xfrm>
                  <a:off x="5186494" y="2081808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 bwMode="auto">
                <a:xfrm>
                  <a:off x="4072740" y="2296929"/>
                  <a:ext cx="215535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6" name="Oval 25"/>
                <p:cNvSpPr>
                  <a:spLocks noChangeArrowheads="1"/>
                </p:cNvSpPr>
                <p:nvPr/>
              </p:nvSpPr>
              <p:spPr bwMode="auto">
                <a:xfrm>
                  <a:off x="4323450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297" name="Oval 26"/>
                <p:cNvSpPr>
                  <a:spLocks noChangeArrowheads="1"/>
                </p:cNvSpPr>
                <p:nvPr/>
              </p:nvSpPr>
              <p:spPr bwMode="auto">
                <a:xfrm>
                  <a:off x="4826898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5079645" y="2296929"/>
                  <a:ext cx="215537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299" name="Oval 28"/>
                <p:cNvSpPr>
                  <a:spLocks noChangeArrowheads="1"/>
                </p:cNvSpPr>
                <p:nvPr/>
              </p:nvSpPr>
              <p:spPr bwMode="auto">
                <a:xfrm>
                  <a:off x="5330348" y="2297832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3815384" y="2296929"/>
                  <a:ext cx="215535" cy="218773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01" name="Oval 30"/>
                <p:cNvSpPr>
                  <a:spLocks noChangeArrowheads="1"/>
                </p:cNvSpPr>
                <p:nvPr/>
              </p:nvSpPr>
              <p:spPr bwMode="auto">
                <a:xfrm>
                  <a:off x="4224126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2" name="Oval 31"/>
                <p:cNvSpPr>
                  <a:spLocks noChangeArrowheads="1"/>
                </p:cNvSpPr>
                <p:nvPr/>
              </p:nvSpPr>
              <p:spPr bwMode="auto">
                <a:xfrm>
                  <a:off x="4475850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3" name="Oval 32"/>
                <p:cNvSpPr>
                  <a:spLocks noChangeArrowheads="1"/>
                </p:cNvSpPr>
                <p:nvPr/>
              </p:nvSpPr>
              <p:spPr bwMode="auto">
                <a:xfrm>
                  <a:off x="4727574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4" name="Oval 33"/>
                <p:cNvSpPr>
                  <a:spLocks noChangeArrowheads="1"/>
                </p:cNvSpPr>
                <p:nvPr/>
              </p:nvSpPr>
              <p:spPr bwMode="auto">
                <a:xfrm>
                  <a:off x="4979298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5" name="Oval 34"/>
                <p:cNvSpPr>
                  <a:spLocks noChangeArrowheads="1"/>
                </p:cNvSpPr>
                <p:nvPr/>
              </p:nvSpPr>
              <p:spPr bwMode="auto">
                <a:xfrm>
                  <a:off x="5231022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6" name="Oval 35"/>
                <p:cNvSpPr>
                  <a:spLocks noChangeArrowheads="1"/>
                </p:cNvSpPr>
                <p:nvPr/>
              </p:nvSpPr>
              <p:spPr bwMode="auto">
                <a:xfrm>
                  <a:off x="5482748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7" name="Oval 36"/>
                <p:cNvSpPr>
                  <a:spLocks noChangeArrowheads="1"/>
                </p:cNvSpPr>
                <p:nvPr/>
              </p:nvSpPr>
              <p:spPr bwMode="auto">
                <a:xfrm>
                  <a:off x="3715419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08" name="Oval 37"/>
                <p:cNvSpPr>
                  <a:spLocks noChangeArrowheads="1"/>
                </p:cNvSpPr>
                <p:nvPr/>
              </p:nvSpPr>
              <p:spPr bwMode="auto">
                <a:xfrm>
                  <a:off x="3967145" y="2513856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4593886" y="2731257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0" name="Oval 39"/>
                <p:cNvSpPr/>
                <p:nvPr/>
              </p:nvSpPr>
              <p:spPr bwMode="auto">
                <a:xfrm>
                  <a:off x="4844808" y="2731257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 bwMode="auto">
                <a:xfrm>
                  <a:off x="5098947" y="2731257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5349869" y="2731257"/>
                  <a:ext cx="215537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13" name="Oval 42"/>
                <p:cNvSpPr>
                  <a:spLocks noChangeArrowheads="1"/>
                </p:cNvSpPr>
                <p:nvPr/>
              </p:nvSpPr>
              <p:spPr bwMode="auto">
                <a:xfrm>
                  <a:off x="4083673" y="272988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4" name="Oval 43"/>
                <p:cNvSpPr>
                  <a:spLocks noChangeArrowheads="1"/>
                </p:cNvSpPr>
                <p:nvPr/>
              </p:nvSpPr>
              <p:spPr bwMode="auto">
                <a:xfrm>
                  <a:off x="4335399" y="272988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5" name="Oval 44"/>
                <p:cNvSpPr>
                  <a:spLocks noChangeArrowheads="1"/>
                </p:cNvSpPr>
                <p:nvPr/>
              </p:nvSpPr>
              <p:spPr bwMode="auto">
                <a:xfrm>
                  <a:off x="4198419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6" name="Oval 45"/>
                <p:cNvSpPr>
                  <a:spLocks noChangeArrowheads="1"/>
                </p:cNvSpPr>
                <p:nvPr/>
              </p:nvSpPr>
              <p:spPr bwMode="auto">
                <a:xfrm>
                  <a:off x="4953591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7" name="Oval 46"/>
                <p:cNvSpPr>
                  <a:spLocks noChangeArrowheads="1"/>
                </p:cNvSpPr>
                <p:nvPr/>
              </p:nvSpPr>
              <p:spPr bwMode="auto">
                <a:xfrm>
                  <a:off x="3941438" y="2945437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8" name="Oval 47"/>
                <p:cNvSpPr>
                  <a:spLocks noChangeArrowheads="1"/>
                </p:cNvSpPr>
                <p:nvPr/>
              </p:nvSpPr>
              <p:spPr bwMode="auto">
                <a:xfrm>
                  <a:off x="4580236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19" name="Oval 48"/>
                <p:cNvSpPr>
                  <a:spLocks noChangeArrowheads="1"/>
                </p:cNvSpPr>
                <p:nvPr/>
              </p:nvSpPr>
              <p:spPr bwMode="auto">
                <a:xfrm>
                  <a:off x="4831960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0" name="Oval 49"/>
                <p:cNvSpPr>
                  <a:spLocks noChangeArrowheads="1"/>
                </p:cNvSpPr>
                <p:nvPr/>
              </p:nvSpPr>
              <p:spPr bwMode="auto">
                <a:xfrm>
                  <a:off x="5083684" y="3143400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 bwMode="auto">
                <a:xfrm>
                  <a:off x="4072740" y="3143066"/>
                  <a:ext cx="215535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4323662" y="3143066"/>
                  <a:ext cx="218753" cy="21555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1323" name="Oval 52"/>
                <p:cNvSpPr>
                  <a:spLocks noChangeArrowheads="1"/>
                </p:cNvSpPr>
                <p:nvPr/>
              </p:nvSpPr>
              <p:spPr bwMode="auto">
                <a:xfrm>
                  <a:off x="4943201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4" name="Oval 53"/>
                <p:cNvSpPr>
                  <a:spLocks noChangeArrowheads="1"/>
                </p:cNvSpPr>
                <p:nvPr/>
              </p:nvSpPr>
              <p:spPr bwMode="auto">
                <a:xfrm>
                  <a:off x="4182770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5" name="Oval 54"/>
                <p:cNvSpPr>
                  <a:spLocks noChangeArrowheads="1"/>
                </p:cNvSpPr>
                <p:nvPr/>
              </p:nvSpPr>
              <p:spPr bwMode="auto">
                <a:xfrm>
                  <a:off x="4434496" y="3377485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6" name="Oval 55"/>
                <p:cNvSpPr>
                  <a:spLocks noChangeArrowheads="1"/>
                </p:cNvSpPr>
                <p:nvPr/>
              </p:nvSpPr>
              <p:spPr bwMode="auto">
                <a:xfrm>
                  <a:off x="4583318" y="1853703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327" name="Oval 56"/>
                <p:cNvSpPr>
                  <a:spLocks noChangeArrowheads="1"/>
                </p:cNvSpPr>
                <p:nvPr/>
              </p:nvSpPr>
              <p:spPr bwMode="auto">
                <a:xfrm>
                  <a:off x="4835044" y="1853703"/>
                  <a:ext cx="216024" cy="21602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1pPr>
                  <a:lvl2pPr marL="742950" indent="-28575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2pPr>
                  <a:lvl3pPr marL="11430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3pPr>
                  <a:lvl4pPr marL="16002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4pPr>
                  <a:lvl5pPr marL="2057400" indent="-228600" algn="ctr"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rgbClr val="FFFFFF"/>
                      </a:solidFill>
                      <a:latin typeface="Myriad Pro" charset="0"/>
                      <a:ea typeface="ヒラギノ角ゴ ProN W3" charset="-128"/>
                      <a:sym typeface="Myriad Pro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1282" name="Group 11"/>
              <p:cNvGrpSpPr>
                <a:grpSpLocks/>
              </p:cNvGrpSpPr>
              <p:nvPr/>
            </p:nvGrpSpPr>
            <p:grpSpPr bwMode="auto">
              <a:xfrm>
                <a:off x="3515549" y="1544091"/>
                <a:ext cx="2334990" cy="2334990"/>
                <a:chOff x="3515549" y="1544091"/>
                <a:chExt cx="2334990" cy="2334990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3516206" y="1544091"/>
                  <a:ext cx="2335507" cy="2335728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  <a:prstDash val="sysDot"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4" name="Chevron 13"/>
                <p:cNvSpPr/>
                <p:nvPr/>
              </p:nvSpPr>
              <p:spPr bwMode="auto">
                <a:xfrm rot="19260000">
                  <a:off x="5353086" y="3603135"/>
                  <a:ext cx="70773" cy="70780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5" name="Chevron 14"/>
                <p:cNvSpPr/>
                <p:nvPr/>
              </p:nvSpPr>
              <p:spPr bwMode="auto">
                <a:xfrm rot="13020000">
                  <a:off x="5369170" y="1756430"/>
                  <a:ext cx="70773" cy="73996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6" name="Chevron 15"/>
                <p:cNvSpPr/>
                <p:nvPr/>
              </p:nvSpPr>
              <p:spPr bwMode="auto">
                <a:xfrm rot="19320000" flipH="1" flipV="1">
                  <a:off x="3895806" y="1782168"/>
                  <a:ext cx="70773" cy="70780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  <p:sp>
              <p:nvSpPr>
                <p:cNvPr id="17" name="Chevron 16"/>
                <p:cNvSpPr/>
                <p:nvPr/>
              </p:nvSpPr>
              <p:spPr bwMode="auto">
                <a:xfrm rot="3000000">
                  <a:off x="3794471" y="3476055"/>
                  <a:ext cx="73996" cy="70773"/>
                </a:xfrm>
                <a:prstGeom prst="chevron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hangingPunct="1">
                    <a:defRPr/>
                  </a:pPr>
                  <a:endParaRPr lang="en-US">
                    <a:ea typeface="ヒラギノ角ゴ ProN W3" charset="0"/>
                  </a:endParaRPr>
                </a:p>
              </p:txBody>
            </p:sp>
          </p:grpSp>
        </p:grpSp>
        <p:sp>
          <p:nvSpPr>
            <p:cNvPr id="11272" name="TextBox 64"/>
            <p:cNvSpPr txBox="1">
              <a:spLocks noChangeArrowheads="1"/>
            </p:cNvSpPr>
            <p:nvPr/>
          </p:nvSpPr>
          <p:spPr bwMode="auto">
            <a:xfrm>
              <a:off x="288359" y="5450273"/>
              <a:ext cx="3339787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Galaxy-Kickstarter 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3" name="TextBox 65"/>
            <p:cNvSpPr txBox="1">
              <a:spLocks noChangeArrowheads="1"/>
            </p:cNvSpPr>
            <p:nvPr/>
          </p:nvSpPr>
          <p:spPr bwMode="auto">
            <a:xfrm>
              <a:off x="184150" y="6440479"/>
              <a:ext cx="3548203" cy="46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artbio.github.io/ansible-artimed</a:t>
              </a:r>
              <a:r>
                <a:rPr lang="en-US" altLang="en-US" sz="2400">
                  <a:latin typeface="Myriad Pro Light" charset="0"/>
                </a:rPr>
                <a:t>/</a:t>
              </a:r>
            </a:p>
          </p:txBody>
        </p:sp>
        <p:sp>
          <p:nvSpPr>
            <p:cNvPr id="11274" name="TextBox 66"/>
            <p:cNvSpPr txBox="1">
              <a:spLocks noChangeArrowheads="1"/>
            </p:cNvSpPr>
            <p:nvPr/>
          </p:nvSpPr>
          <p:spPr bwMode="auto">
            <a:xfrm>
              <a:off x="3763525" y="5466321"/>
              <a:ext cx="3309326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Galaxy-CloudMan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5" name="TextBox 67"/>
            <p:cNvSpPr txBox="1">
              <a:spLocks noChangeArrowheads="1"/>
            </p:cNvSpPr>
            <p:nvPr/>
          </p:nvSpPr>
          <p:spPr bwMode="auto">
            <a:xfrm>
              <a:off x="3780499" y="6459355"/>
              <a:ext cx="2982273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github.com/galaxyproject/</a:t>
              </a:r>
            </a:p>
            <a:p>
              <a:pPr eaLnBrk="1" hangingPunct="1"/>
              <a:r>
                <a:rPr lang="en-US" altLang="en-US" sz="2000">
                  <a:latin typeface="Myriad Pro Light" charset="0"/>
                </a:rPr>
                <a:t>galaxy-cloudman-playbook</a:t>
              </a:r>
              <a:endParaRPr lang="en-US" altLang="en-US" sz="2400">
                <a:latin typeface="Myriad Pro Light" charset="0"/>
              </a:endParaRPr>
            </a:p>
          </p:txBody>
        </p:sp>
        <p:sp>
          <p:nvSpPr>
            <p:cNvPr id="11276" name="TextBox 68"/>
            <p:cNvSpPr txBox="1">
              <a:spLocks noChangeArrowheads="1"/>
            </p:cNvSpPr>
            <p:nvPr/>
          </p:nvSpPr>
          <p:spPr bwMode="auto">
            <a:xfrm>
              <a:off x="7446149" y="5488848"/>
              <a:ext cx="2084481" cy="1077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/>
                <a:t>Use-Galaxy</a:t>
              </a:r>
            </a:p>
            <a:p>
              <a:pPr eaLnBrk="1" hangingPunct="1"/>
              <a:r>
                <a:rPr lang="en-US" altLang="en-US"/>
                <a:t>Playbook</a:t>
              </a:r>
            </a:p>
          </p:txBody>
        </p:sp>
        <p:sp>
          <p:nvSpPr>
            <p:cNvPr id="11277" name="TextBox 69"/>
            <p:cNvSpPr txBox="1">
              <a:spLocks noChangeArrowheads="1"/>
            </p:cNvSpPr>
            <p:nvPr/>
          </p:nvSpPr>
          <p:spPr bwMode="auto">
            <a:xfrm>
              <a:off x="6850702" y="6481882"/>
              <a:ext cx="2982273" cy="70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Myriad Pro Light" charset="0"/>
                </a:rPr>
                <a:t>github.com/galaxyproject/</a:t>
              </a:r>
            </a:p>
            <a:p>
              <a:pPr eaLnBrk="1" hangingPunct="1"/>
              <a:r>
                <a:rPr lang="en-US" altLang="en-US" sz="2000">
                  <a:latin typeface="Myriad Pro Light" charset="0"/>
                </a:rPr>
                <a:t>usegalaxy-playbook</a:t>
              </a:r>
              <a:endParaRPr lang="en-US" altLang="en-US" sz="2400">
                <a:latin typeface="Myriad Pro Light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763783" y="4124118"/>
              <a:ext cx="1156109" cy="1156109"/>
              <a:chOff x="6934200" y="1793875"/>
              <a:chExt cx="2519363" cy="2519363"/>
            </a:xfrm>
          </p:grpSpPr>
          <p:sp>
            <p:nvSpPr>
              <p:cNvPr id="70" name="Oval 69"/>
              <p:cNvSpPr/>
              <p:nvPr/>
            </p:nvSpPr>
            <p:spPr bwMode="auto">
              <a:xfrm>
                <a:off x="6934200" y="1793875"/>
                <a:ext cx="2519363" cy="251936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pic>
            <p:nvPicPr>
              <p:cNvPr id="71" name="Picture 2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009"/>
              <a:stretch>
                <a:fillRect/>
              </a:stretch>
            </p:blipFill>
            <p:spPr bwMode="auto">
              <a:xfrm>
                <a:off x="7085836" y="2946155"/>
                <a:ext cx="2358450" cy="899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" name="Cloud 71"/>
              <p:cNvSpPr/>
              <p:nvPr/>
            </p:nvSpPr>
            <p:spPr bwMode="auto">
              <a:xfrm>
                <a:off x="7312248" y="2252116"/>
                <a:ext cx="1373091" cy="694039"/>
              </a:xfrm>
              <a:prstGeom prst="cloud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73" name="Cloud 72"/>
              <p:cNvSpPr/>
              <p:nvPr/>
            </p:nvSpPr>
            <p:spPr bwMode="auto">
              <a:xfrm>
                <a:off x="8258566" y="2513210"/>
                <a:ext cx="907182" cy="458542"/>
              </a:xfrm>
              <a:prstGeom prst="cloud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</p:grpSp>
      </p:grpSp>
    </p:spTree>
  </p:cSld>
  <p:clrMapOvr>
    <a:masterClrMapping/>
  </p:clrMapOvr>
  <p:transition advTm="7768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/>
              <a:t>Many clouds AND many solutions</a:t>
            </a:r>
          </a:p>
        </p:txBody>
      </p:sp>
      <p:sp>
        <p:nvSpPr>
          <p:cNvPr id="4" name="Cloud 3"/>
          <p:cNvSpPr/>
          <p:nvPr/>
        </p:nvSpPr>
        <p:spPr bwMode="auto">
          <a:xfrm>
            <a:off x="758825" y="5754688"/>
            <a:ext cx="2233613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3567113" y="5754688"/>
            <a:ext cx="2233612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grpSp>
        <p:nvGrpSpPr>
          <p:cNvPr id="12292" name="Group 10"/>
          <p:cNvGrpSpPr>
            <a:grpSpLocks/>
          </p:cNvGrpSpPr>
          <p:nvPr/>
        </p:nvGrpSpPr>
        <p:grpSpPr bwMode="auto">
          <a:xfrm>
            <a:off x="6375400" y="5605463"/>
            <a:ext cx="2538413" cy="1889125"/>
            <a:chOff x="6379761" y="5754216"/>
            <a:chExt cx="2537048" cy="1888976"/>
          </a:xfrm>
        </p:grpSpPr>
        <p:sp>
          <p:nvSpPr>
            <p:cNvPr id="6" name="Cloud 5"/>
            <p:cNvSpPr/>
            <p:nvPr/>
          </p:nvSpPr>
          <p:spPr bwMode="auto">
            <a:xfrm>
              <a:off x="6379761" y="5754216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6532079" y="5906604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684397" y="6058992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12293" name="Group 13"/>
          <p:cNvGrpSpPr>
            <a:grpSpLocks/>
          </p:cNvGrpSpPr>
          <p:nvPr/>
        </p:nvGrpSpPr>
        <p:grpSpPr bwMode="auto">
          <a:xfrm>
            <a:off x="831850" y="3810000"/>
            <a:ext cx="8081963" cy="825500"/>
            <a:chOff x="831528" y="4301008"/>
            <a:chExt cx="8081664" cy="8248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831528" y="4313697"/>
              <a:ext cx="8081664" cy="64873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2307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38221">
              <a:off x="4271556" y="3833621"/>
              <a:ext cx="824800" cy="175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4" name="TextBox 14"/>
          <p:cNvSpPr txBox="1">
            <a:spLocks noChangeArrowheads="1"/>
          </p:cNvSpPr>
          <p:nvPr/>
        </p:nvSpPr>
        <p:spPr bwMode="auto">
          <a:xfrm>
            <a:off x="4506913" y="1233488"/>
            <a:ext cx="6731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/>
              <a:t>!?!</a:t>
            </a:r>
          </a:p>
        </p:txBody>
      </p:sp>
      <p:sp>
        <p:nvSpPr>
          <p:cNvPr id="12295" name="TextBox 17"/>
          <p:cNvSpPr txBox="1">
            <a:spLocks noChangeArrowheads="1"/>
          </p:cNvSpPr>
          <p:nvPr/>
        </p:nvSpPr>
        <p:spPr bwMode="auto">
          <a:xfrm>
            <a:off x="414338" y="2498725"/>
            <a:ext cx="891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>
                <a:latin typeface="Myriad Pro Light" charset="0"/>
              </a:rPr>
              <a:t>launch.genome.edu.au ; use.jetstream-cloud.org ; launch.usegalaxy.org </a:t>
            </a:r>
          </a:p>
        </p:txBody>
      </p:sp>
      <p:cxnSp>
        <p:nvCxnSpPr>
          <p:cNvPr id="19" name="Straight Arrow Connector 18"/>
          <p:cNvCxnSpPr>
            <a:stCxn id="12294" idx="2"/>
          </p:cNvCxnSpPr>
          <p:nvPr/>
        </p:nvCxnSpPr>
        <p:spPr bwMode="auto">
          <a:xfrm flipH="1">
            <a:off x="2271713" y="2003425"/>
            <a:ext cx="2571750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294" idx="2"/>
            <a:endCxn id="12295" idx="0"/>
          </p:cNvCxnSpPr>
          <p:nvPr/>
        </p:nvCxnSpPr>
        <p:spPr bwMode="auto">
          <a:xfrm>
            <a:off x="4843463" y="2003425"/>
            <a:ext cx="28575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294" idx="2"/>
          </p:cNvCxnSpPr>
          <p:nvPr/>
        </p:nvCxnSpPr>
        <p:spPr bwMode="auto">
          <a:xfrm>
            <a:off x="4843463" y="2003425"/>
            <a:ext cx="3116262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480344" y="4756944"/>
            <a:ext cx="811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797425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4797425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6181725"/>
            <a:ext cx="10017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86500"/>
            <a:ext cx="830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6181725"/>
            <a:ext cx="69056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127635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529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CloudBridge (</a:t>
            </a:r>
            <a:r>
              <a:rPr lang="en-US" altLang="en-US" sz="2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/>
              <a:t>A Simple Cross-Cloud Python </a:t>
            </a:r>
            <a:r>
              <a:rPr lang="en-US" dirty="0" smtClean="0"/>
              <a:t>Library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endParaRPr lang="en-US" dirty="0" smtClean="0"/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/>
              <a:t>Offer a uniform API irrespective of the underlying provider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Provide </a:t>
            </a:r>
            <a:r>
              <a:rPr lang="en-US" dirty="0"/>
              <a:t>a set of conformance tests for all supported clouds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Focus </a:t>
            </a:r>
            <a:r>
              <a:rPr lang="en-US" dirty="0"/>
              <a:t>on mature clouds with a required minimal set of features</a:t>
            </a:r>
          </a:p>
          <a:p>
            <a:pPr marL="673100" indent="-457200">
              <a:buFont typeface="+mj-lt"/>
              <a:buAutoNum type="arabicPeriod"/>
              <a:defRPr/>
            </a:pPr>
            <a:r>
              <a:rPr lang="en-US" dirty="0" smtClean="0"/>
              <a:t>Be </a:t>
            </a:r>
            <a:r>
              <a:rPr lang="en-US" dirty="0"/>
              <a:t>as thin as possible</a:t>
            </a:r>
          </a:p>
          <a:p>
            <a:pPr marL="14288" lvl="1" indent="0">
              <a:buFont typeface="Myriad Pro" charset="0"/>
              <a:buNone/>
              <a:defRPr/>
            </a:pPr>
            <a:endParaRPr lang="en-US" dirty="0" smtClean="0"/>
          </a:p>
          <a:p>
            <a:pPr marL="14288" lvl="1" indent="0">
              <a:buFont typeface="Myriad Pro" charset="0"/>
              <a:buNone/>
              <a:defRPr/>
            </a:pPr>
            <a:r>
              <a:rPr lang="en-US" dirty="0" smtClean="0"/>
              <a:t>Support for AWS and </a:t>
            </a:r>
            <a:r>
              <a:rPr lang="en-US" dirty="0" smtClean="0"/>
              <a:t>OpenStack exists; </a:t>
            </a:r>
            <a:r>
              <a:rPr lang="en-US" dirty="0" smtClean="0"/>
              <a:t>Google Cloud under development</a:t>
            </a:r>
            <a:endParaRPr lang="en-US" dirty="0"/>
          </a:p>
        </p:txBody>
      </p:sp>
      <p:grpSp>
        <p:nvGrpSpPr>
          <p:cNvPr id="13315" name="Group 6"/>
          <p:cNvGrpSpPr>
            <a:grpSpLocks/>
          </p:cNvGrpSpPr>
          <p:nvPr/>
        </p:nvGrpSpPr>
        <p:grpSpPr bwMode="auto">
          <a:xfrm>
            <a:off x="327025" y="350838"/>
            <a:ext cx="1593850" cy="1079500"/>
            <a:chOff x="903536" y="4674096"/>
            <a:chExt cx="2017660" cy="1368152"/>
          </a:xfrm>
        </p:grpSpPr>
        <p:sp>
          <p:nvSpPr>
            <p:cNvPr id="6" name="Cloud 5"/>
            <p:cNvSpPr/>
            <p:nvPr/>
          </p:nvSpPr>
          <p:spPr bwMode="auto">
            <a:xfrm>
              <a:off x="903536" y="4674096"/>
              <a:ext cx="2017660" cy="1368152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3318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576" y="4962128"/>
              <a:ext cx="730920" cy="73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1603624" y="5106144"/>
              <a:ext cx="812080" cy="812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244" y="4962128"/>
              <a:ext cx="730920" cy="73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6880225" y="7080250"/>
            <a:ext cx="3162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000">
                <a:latin typeface="Myriad Pro Light" charset="0"/>
              </a:rPr>
              <a:t>cloudbridge.readthedocs.org</a:t>
            </a:r>
            <a:endParaRPr lang="en-US" altLang="en-US" sz="2000" dirty="0">
              <a:latin typeface="Myriad Pro Light" charset="0"/>
            </a:endParaRPr>
          </a:p>
        </p:txBody>
      </p:sp>
    </p:spTree>
  </p:cSld>
  <p:clrMapOvr>
    <a:masterClrMapping/>
  </p:clrMapOvr>
  <p:transition advTm="63627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CloudLaunch (</a:t>
            </a:r>
            <a:r>
              <a:rPr lang="en-US" altLang="en-US" sz="3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577976"/>
            <a:ext cx="9505950" cy="5761038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 smtClean="0"/>
              <a:t>A centralized launcher for any app and any cloud.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endParaRPr lang="en-US" dirty="0" smtClean="0"/>
          </a:p>
          <a:p>
            <a:pPr marL="460375" indent="0" eaLnBrk="1" fontAlgn="auto" hangingPunct="1">
              <a:spcBef>
                <a:spcPts val="0"/>
              </a:spcBef>
              <a:spcAft>
                <a:spcPts val="0"/>
              </a:spcAft>
              <a:buSzTx/>
              <a:buFontTx/>
              <a:buNone/>
              <a:defRPr/>
            </a:pPr>
            <a:r>
              <a:rPr lang="en-US" dirty="0" smtClean="0"/>
              <a:t>User configurable </a:t>
            </a:r>
            <a:r>
              <a:rPr lang="en-US" dirty="0" smtClean="0"/>
              <a:t>applications </a:t>
            </a:r>
            <a:r>
              <a:rPr lang="en-US" dirty="0" smtClean="0"/>
              <a:t>and clouds; </a:t>
            </a:r>
            <a:r>
              <a:rPr lang="en-US" dirty="0" smtClean="0"/>
              <a:t>view and launch shared instances; multi-cloud dashboard view</a:t>
            </a:r>
            <a:endParaRPr lang="en-US" dirty="0"/>
          </a:p>
        </p:txBody>
      </p:sp>
      <p:pic>
        <p:nvPicPr>
          <p:cNvPr id="276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240088"/>
            <a:ext cx="52070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600450"/>
            <a:ext cx="5656263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65125"/>
            <a:ext cx="104933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5685697" y="6862406"/>
            <a:ext cx="4474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l" eaLnBrk="1" hangingPunct="1"/>
            <a:r>
              <a:rPr lang="en-US" altLang="en-US" sz="2000" dirty="0" err="1" smtClean="0">
                <a:latin typeface="Myriad Pro Light" charset="0"/>
              </a:rPr>
              <a:t>github.com</a:t>
            </a:r>
            <a:r>
              <a:rPr lang="en-US" altLang="en-US" sz="2000" dirty="0" smtClean="0">
                <a:latin typeface="Myriad Pro Light" charset="0"/>
              </a:rPr>
              <a:t>/</a:t>
            </a:r>
            <a:r>
              <a:rPr lang="en-US" altLang="en-US" sz="2000" dirty="0" err="1" smtClean="0">
                <a:latin typeface="Myriad Pro Light" charset="0"/>
              </a:rPr>
              <a:t>galaxyproject</a:t>
            </a:r>
            <a:r>
              <a:rPr lang="en-US" altLang="en-US" sz="2000" dirty="0" smtClean="0">
                <a:latin typeface="Myriad Pro Light" charset="0"/>
              </a:rPr>
              <a:t>/</a:t>
            </a:r>
            <a:r>
              <a:rPr lang="en-US" altLang="en-US" sz="2000" dirty="0" err="1" smtClean="0">
                <a:latin typeface="Myriad Pro Light" charset="0"/>
              </a:rPr>
              <a:t>cloudlaunch</a:t>
            </a:r>
            <a:endParaRPr lang="en-US" altLang="en-US" sz="2000" dirty="0" smtClean="0">
              <a:latin typeface="Myriad Pro Light" charset="0"/>
            </a:endParaRPr>
          </a:p>
          <a:p>
            <a:pPr algn="l" eaLnBrk="1" hangingPunct="1"/>
            <a:r>
              <a:rPr lang="en-US" altLang="en-US" sz="2000" dirty="0" err="1" smtClean="0">
                <a:latin typeface="Myriad Pro Light" charset="0"/>
              </a:rPr>
              <a:t>github.com</a:t>
            </a:r>
            <a:r>
              <a:rPr lang="en-US" altLang="en-US" sz="2000" dirty="0" smtClean="0">
                <a:latin typeface="Myriad Pro Light" charset="0"/>
              </a:rPr>
              <a:t>/</a:t>
            </a:r>
            <a:r>
              <a:rPr lang="en-US" altLang="en-US" sz="2000" dirty="0" err="1" smtClean="0">
                <a:latin typeface="Myriad Pro Light" charset="0"/>
              </a:rPr>
              <a:t>galaxyproject</a:t>
            </a:r>
            <a:r>
              <a:rPr lang="en-US" altLang="en-US" sz="2000" dirty="0" smtClean="0">
                <a:latin typeface="Myriad Pro Light" charset="0"/>
              </a:rPr>
              <a:t>/</a:t>
            </a:r>
            <a:r>
              <a:rPr lang="en-US" altLang="en-US" sz="2000" dirty="0" err="1" smtClean="0">
                <a:latin typeface="Myriad Pro Light" charset="0"/>
              </a:rPr>
              <a:t>cloudlaunch-ui</a:t>
            </a:r>
            <a:endParaRPr lang="en-US" altLang="en-US" sz="2000" dirty="0">
              <a:latin typeface="Myriad Pro Light" charset="0"/>
            </a:endParaRPr>
          </a:p>
        </p:txBody>
      </p:sp>
    </p:spTree>
  </p:cSld>
  <p:clrMapOvr>
    <a:masterClrMapping/>
  </p:clrMapOvr>
  <p:transition advTm="40427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CloudMan (</a:t>
            </a:r>
            <a:r>
              <a:rPr lang="en-US" altLang="en-US" sz="4000"/>
              <a:t>future</a:t>
            </a:r>
            <a:r>
              <a:rPr lang="en-US" alt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Resource manager with configurable service layer</a:t>
            </a:r>
          </a:p>
          <a:p>
            <a:pPr>
              <a:defRPr/>
            </a:pPr>
            <a:r>
              <a:rPr lang="en-US" dirty="0" smtClean="0"/>
              <a:t>Pull away from low-level application service management</a:t>
            </a:r>
          </a:p>
          <a:p>
            <a:pPr lvl="1">
              <a:defRPr/>
            </a:pPr>
            <a:r>
              <a:rPr lang="en-US" dirty="0" smtClean="0"/>
              <a:t>Leverage containers to supply services</a:t>
            </a:r>
          </a:p>
          <a:p>
            <a:pPr lvl="1">
              <a:defRPr/>
            </a:pPr>
            <a:r>
              <a:rPr lang="en-US" dirty="0" smtClean="0"/>
              <a:t>Allow runtime service and configuration changes</a:t>
            </a:r>
          </a:p>
          <a:p>
            <a:pPr>
              <a:defRPr/>
            </a:pPr>
            <a:r>
              <a:rPr lang="en-US" dirty="0" smtClean="0"/>
              <a:t>Run on any infrastructure, including high-level services, such as ECS, or </a:t>
            </a:r>
            <a:r>
              <a:rPr lang="en-US" dirty="0" err="1" smtClean="0"/>
              <a:t>Docker</a:t>
            </a:r>
            <a:r>
              <a:rPr lang="en-US" dirty="0" smtClean="0"/>
              <a:t> API</a:t>
            </a:r>
          </a:p>
          <a:p>
            <a:pPr>
              <a:defRPr/>
            </a:pPr>
            <a:endParaRPr lang="en-US" dirty="0"/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Goal: Launch a (template-based) CloudMan platform and add application services as desired from </a:t>
            </a:r>
            <a:r>
              <a:rPr lang="en-US" dirty="0" err="1" smtClean="0"/>
              <a:t>Dockerhub</a:t>
            </a:r>
            <a:r>
              <a:rPr lang="en-US" dirty="0" smtClean="0"/>
              <a:t> or similar while resource provisioning is automatically handled.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7500"/>
            <a:ext cx="10318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3867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Galaxy </a:t>
            </a:r>
            <a:r>
              <a:rPr lang="en-US" altLang="en-US" dirty="0" err="1"/>
              <a:t>ObjectStore</a:t>
            </a:r>
            <a:r>
              <a:rPr lang="en-US" altLang="en-US" dirty="0"/>
              <a:t> (</a:t>
            </a:r>
            <a:r>
              <a:rPr lang="en-US" altLang="en-US" sz="6600" dirty="0"/>
              <a:t>future</a:t>
            </a:r>
            <a:r>
              <a:rPr lang="is-IS" altLang="en-US" dirty="0"/>
              <a:t>)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Allow uniform any-Galaxy computing (i.e., make Galaxy instances interchangeable and disposable)</a:t>
            </a:r>
          </a:p>
          <a:p>
            <a:pPr>
              <a:defRPr/>
            </a:pPr>
            <a:r>
              <a:rPr lang="en-US" dirty="0" smtClean="0"/>
              <a:t>Galaxy implements an </a:t>
            </a:r>
            <a:r>
              <a:rPr lang="en-US" dirty="0" err="1" smtClean="0"/>
              <a:t>ObjectStore</a:t>
            </a:r>
            <a:r>
              <a:rPr lang="en-US" dirty="0" smtClean="0"/>
              <a:t> interface as an abstraction to data</a:t>
            </a:r>
          </a:p>
          <a:p>
            <a:pPr lvl="1">
              <a:defRPr/>
            </a:pPr>
            <a:r>
              <a:rPr lang="en-US" dirty="0" smtClean="0"/>
              <a:t>Leverage it </a:t>
            </a:r>
            <a:r>
              <a:rPr lang="en-US" dirty="0" smtClean="0"/>
              <a:t>to </a:t>
            </a:r>
            <a:r>
              <a:rPr lang="en-US" dirty="0" smtClean="0"/>
              <a:t>expand user data storage and allow any Galaxy to connect to a user’s </a:t>
            </a:r>
            <a:r>
              <a:rPr lang="en-US" dirty="0" smtClean="0"/>
              <a:t>bucket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 err="1" smtClean="0"/>
              <a:t>ObjectStore</a:t>
            </a:r>
            <a:r>
              <a:rPr lang="en-US" dirty="0" smtClean="0"/>
              <a:t> for reference </a:t>
            </a:r>
            <a:r>
              <a:rPr lang="en-US" dirty="0" smtClean="0"/>
              <a:t>data (simplify builds)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Still will need to deal with the database dependency</a:t>
            </a:r>
            <a:endParaRPr lang="en-US" dirty="0"/>
          </a:p>
        </p:txBody>
      </p:sp>
    </p:spTree>
  </p:cSld>
  <p:clrMapOvr>
    <a:masterClrMapping/>
  </p:clrMapOvr>
  <p:transition advTm="7792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831850" y="4673600"/>
            <a:ext cx="8081963" cy="9223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The </a:t>
            </a:r>
            <a:r>
              <a:rPr lang="en-US" altLang="en-US" sz="4800" dirty="0" smtClean="0"/>
              <a:t>endgame?</a:t>
            </a:r>
            <a:endParaRPr lang="en-US" altLang="en-US" sz="4800" dirty="0"/>
          </a:p>
        </p:txBody>
      </p:sp>
      <p:sp>
        <p:nvSpPr>
          <p:cNvPr id="4" name="Cloud 3"/>
          <p:cNvSpPr/>
          <p:nvPr/>
        </p:nvSpPr>
        <p:spPr bwMode="auto">
          <a:xfrm>
            <a:off x="758825" y="5754688"/>
            <a:ext cx="2233613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3567113" y="5754688"/>
            <a:ext cx="2233612" cy="158432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grpSp>
        <p:nvGrpSpPr>
          <p:cNvPr id="15365" name="Group 10"/>
          <p:cNvGrpSpPr>
            <a:grpSpLocks/>
          </p:cNvGrpSpPr>
          <p:nvPr/>
        </p:nvGrpSpPr>
        <p:grpSpPr bwMode="auto">
          <a:xfrm>
            <a:off x="6375400" y="5605463"/>
            <a:ext cx="2538413" cy="1889125"/>
            <a:chOff x="6379761" y="5754216"/>
            <a:chExt cx="2537048" cy="1888976"/>
          </a:xfrm>
        </p:grpSpPr>
        <p:sp>
          <p:nvSpPr>
            <p:cNvPr id="6" name="Cloud 5"/>
            <p:cNvSpPr/>
            <p:nvPr/>
          </p:nvSpPr>
          <p:spPr bwMode="auto">
            <a:xfrm>
              <a:off x="6379761" y="5754216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6532079" y="5906604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684397" y="6058992"/>
              <a:ext cx="2232412" cy="15842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15366" name="Group 13"/>
          <p:cNvGrpSpPr>
            <a:grpSpLocks/>
          </p:cNvGrpSpPr>
          <p:nvPr/>
        </p:nvGrpSpPr>
        <p:grpSpPr bwMode="auto">
          <a:xfrm>
            <a:off x="831850" y="3810000"/>
            <a:ext cx="8081963" cy="825500"/>
            <a:chOff x="831528" y="4301008"/>
            <a:chExt cx="8081664" cy="8248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831528" y="4313697"/>
              <a:ext cx="8081664" cy="64873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15408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38221">
              <a:off x="4271556" y="3833621"/>
              <a:ext cx="824800" cy="175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7" name="TextBox 17"/>
          <p:cNvSpPr txBox="1">
            <a:spLocks noChangeArrowheads="1"/>
          </p:cNvSpPr>
          <p:nvPr/>
        </p:nvSpPr>
        <p:spPr bwMode="auto">
          <a:xfrm>
            <a:off x="3494899" y="2498725"/>
            <a:ext cx="2754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 dirty="0" err="1" smtClean="0">
                <a:latin typeface="Myriad Pro Light" charset="0"/>
              </a:rPr>
              <a:t>launch.usegalaxy.org</a:t>
            </a:r>
            <a:endParaRPr lang="en-US" altLang="en-US" sz="2400" dirty="0">
              <a:latin typeface="Myriad Pro Light" charset="0"/>
            </a:endParaRPr>
          </a:p>
        </p:txBody>
      </p:sp>
      <p:cxnSp>
        <p:nvCxnSpPr>
          <p:cNvPr id="22" name="Straight Arrow Connector 21"/>
          <p:cNvCxnSpPr>
            <a:endCxn id="15367" idx="0"/>
          </p:cNvCxnSpPr>
          <p:nvPr/>
        </p:nvCxnSpPr>
        <p:spPr bwMode="auto">
          <a:xfrm>
            <a:off x="4843463" y="2003425"/>
            <a:ext cx="28576" cy="495300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480344" y="4728369"/>
            <a:ext cx="8112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768850"/>
            <a:ext cx="7318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4768850"/>
            <a:ext cx="7318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6181725"/>
            <a:ext cx="1001713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86500"/>
            <a:ext cx="830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6181725"/>
            <a:ext cx="69056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25888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loud 27"/>
          <p:cNvSpPr/>
          <p:nvPr/>
        </p:nvSpPr>
        <p:spPr bwMode="auto">
          <a:xfrm>
            <a:off x="193675" y="1897063"/>
            <a:ext cx="1671638" cy="1398587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65000"/>
              </a:schemeClr>
            </a:solidFill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790575" y="2268538"/>
            <a:ext cx="477838" cy="636587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endParaRPr lang="en-US">
              <a:ea typeface="ヒラギノ角ゴ ProN W3" charset="0"/>
            </a:endParaRPr>
          </a:p>
        </p:txBody>
      </p:sp>
      <p:sp>
        <p:nvSpPr>
          <p:cNvPr id="15378" name="TextBox 15"/>
          <p:cNvSpPr txBox="1">
            <a:spLocks noChangeArrowheads="1"/>
          </p:cNvSpPr>
          <p:nvPr/>
        </p:nvSpPr>
        <p:spPr bwMode="auto">
          <a:xfrm>
            <a:off x="0" y="1633538"/>
            <a:ext cx="1282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1800">
                <a:latin typeface="Myriad Pro Light" charset="0"/>
              </a:rPr>
              <a:t>ObjectStore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56107" y="4870956"/>
            <a:ext cx="19704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Myriad Pro Light" charset="0"/>
                <a:ea typeface="Myriad Pro Light" charset="0"/>
                <a:cs typeface="Myriad Pro Light" charset="0"/>
              </a:rPr>
              <a:t>Cloud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Bridge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70480" y="3882008"/>
            <a:ext cx="16770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Myriad Pro Light" charset="0"/>
                <a:ea typeface="Myriad Pro Light" charset="0"/>
                <a:cs typeface="Myriad Pro Light" charset="0"/>
              </a:rPr>
              <a:t>Cloud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Man</a:t>
            </a:r>
            <a:endParaRPr lang="en-US" sz="1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90675" y="3176588"/>
            <a:ext cx="6186488" cy="430212"/>
            <a:chOff x="1590675" y="3176588"/>
            <a:chExt cx="6186488" cy="430212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1590675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 dirty="0">
                <a:ea typeface="ヒラギノ角ゴ ProN W3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2114550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2636838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160713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3683000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4206875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 bwMode="auto">
            <a:xfrm>
              <a:off x="4729163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253038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5775325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6299200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6821488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7345363" y="3176588"/>
              <a:ext cx="431800" cy="430212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2263" y="3109913"/>
            <a:ext cx="6162675" cy="584200"/>
            <a:chOff x="1592263" y="3109913"/>
            <a:chExt cx="6162675" cy="584200"/>
          </a:xfrm>
        </p:grpSpPr>
        <p:sp>
          <p:nvSpPr>
            <p:cNvPr id="21" name="TextBox 20"/>
            <p:cNvSpPr txBox="1"/>
            <p:nvPr/>
          </p:nvSpPr>
          <p:spPr bwMode="auto">
            <a:xfrm>
              <a:off x="1592263" y="3109913"/>
              <a:ext cx="436562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 bwMode="auto">
            <a:xfrm>
              <a:off x="2127250" y="3109913"/>
              <a:ext cx="4032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2657475" y="3109913"/>
              <a:ext cx="4032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3194050" y="3109913"/>
              <a:ext cx="3778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65" name="TextBox 64"/>
            <p:cNvSpPr txBox="1"/>
            <p:nvPr/>
          </p:nvSpPr>
          <p:spPr bwMode="auto">
            <a:xfrm>
              <a:off x="3767138" y="3109913"/>
              <a:ext cx="28257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4216400" y="3109913"/>
              <a:ext cx="420688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4743450" y="3109913"/>
              <a:ext cx="43497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5270500" y="3109913"/>
              <a:ext cx="4032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69" name="TextBox 68"/>
            <p:cNvSpPr txBox="1"/>
            <p:nvPr/>
          </p:nvSpPr>
          <p:spPr bwMode="auto">
            <a:xfrm>
              <a:off x="5843588" y="3109913"/>
              <a:ext cx="28257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6283325" y="3109913"/>
              <a:ext cx="4667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O</a:t>
              </a: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6816725" y="3109913"/>
              <a:ext cx="454025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 bwMode="auto">
            <a:xfrm>
              <a:off x="7367588" y="3109913"/>
              <a:ext cx="387350" cy="584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</p:grpSp>
    </p:spTree>
  </p:cSld>
  <p:clrMapOvr>
    <a:masterClrMapping/>
  </p:clrMapOvr>
  <p:transition advTm="4836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We’ve all seen this map</a:t>
            </a:r>
          </a:p>
        </p:txBody>
      </p:sp>
      <p:pic>
        <p:nvPicPr>
          <p:cNvPr id="6146" name="Picture 4" descr="Screen Shot 2015-02-24 at 2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7975"/>
            <a:ext cx="101600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-23813" y="6978650"/>
            <a:ext cx="2871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>
              <a:spcBef>
                <a:spcPts val="600"/>
              </a:spcBef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Myriad Pro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Myriad Pro Light" charset="0"/>
              </a:rPr>
              <a:t>omicsmaps.com</a:t>
            </a:r>
          </a:p>
        </p:txBody>
      </p:sp>
    </p:spTree>
  </p:cSld>
  <p:clrMapOvr>
    <a:masterClrMapping/>
  </p:clrMapOvr>
  <p:transition advTm="2375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your own cloud?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15900" indent="0">
              <a:buNone/>
            </a:pPr>
            <a:r>
              <a:rPr lang="en-US" b="1" dirty="0" smtClean="0"/>
              <a:t>Make it easy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For end-users to register and get onboard (very simple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	For </a:t>
            </a:r>
            <a:r>
              <a:rPr lang="en-US" dirty="0" err="1" smtClean="0"/>
              <a:t>deployers</a:t>
            </a:r>
            <a:r>
              <a:rPr lang="en-US" dirty="0" smtClean="0"/>
              <a:t> to interface with the cloud (adopt ‘standards’)</a:t>
            </a:r>
          </a:p>
          <a:p>
            <a:pPr marL="215900" indent="0">
              <a:buNone/>
            </a:pPr>
            <a:r>
              <a:rPr lang="en-US" b="1" dirty="0" smtClean="0"/>
              <a:t>Develop capacity </a:t>
            </a:r>
            <a:r>
              <a:rPr lang="en-US" b="1" dirty="0" smtClean="0"/>
              <a:t>and usage </a:t>
            </a:r>
            <a:r>
              <a:rPr lang="en-US" b="1" dirty="0" smtClean="0"/>
              <a:t>plans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Go for monthly-reset, merit-based Allocation Units (AUs)</a:t>
            </a:r>
          </a:p>
          <a:p>
            <a:pPr marL="215900" indent="0">
              <a:buNone/>
            </a:pPr>
            <a:r>
              <a:rPr lang="en-US" b="1" dirty="0" smtClean="0"/>
              <a:t>Design for flexibility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Users need more storage? Different instance types?</a:t>
            </a:r>
          </a:p>
          <a:p>
            <a:pPr marL="215900" indent="0">
              <a:buNone/>
            </a:pPr>
            <a:r>
              <a:rPr lang="en-US" b="1" dirty="0"/>
              <a:t>Create champion teams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Bring them onboard early to deploy target apps; give them $$$</a:t>
            </a:r>
          </a:p>
          <a:p>
            <a:pPr marL="215900" indent="0">
              <a:buNone/>
            </a:pPr>
            <a:r>
              <a:rPr lang="en-US" b="1" dirty="0" smtClean="0"/>
              <a:t>Start </a:t>
            </a:r>
            <a:r>
              <a:rPr lang="en-US" b="1" dirty="0" smtClean="0"/>
              <a:t>with good documentation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Technical but not overly detailed (look at AWS)</a:t>
            </a:r>
            <a:br>
              <a:rPr lang="en-US" dirty="0" smtClean="0"/>
            </a:br>
            <a:r>
              <a:rPr lang="en-US" dirty="0" smtClean="0"/>
              <a:t>	Be open; add great, interactive support</a:t>
            </a:r>
          </a:p>
          <a:p>
            <a:pPr marL="215900" indent="0">
              <a:buNone/>
            </a:pPr>
            <a:r>
              <a:rPr lang="en-US" b="1" dirty="0" smtClean="0"/>
              <a:t>Design a training program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For application developers and end users; </a:t>
            </a:r>
            <a:r>
              <a:rPr lang="en-US" dirty="0" smtClean="0"/>
              <a:t>build a community</a:t>
            </a:r>
            <a:endParaRPr lang="en-US" dirty="0" smtClean="0"/>
          </a:p>
          <a:p>
            <a:pPr marL="2159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2241501"/>
      </p:ext>
    </p:extLst>
  </p:cSld>
  <p:clrMapOvr>
    <a:masterClrMapping/>
  </p:clrMapOvr>
  <p:transition advTm="187833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Acknowledgments</a:t>
            </a:r>
          </a:p>
        </p:txBody>
      </p:sp>
      <p:pic>
        <p:nvPicPr>
          <p:cNvPr id="16386" name="Content Placeholder 4" descr="gvl_logo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249"/>
          <a:stretch>
            <a:fillRect/>
          </a:stretch>
        </p:blipFill>
        <p:spPr>
          <a:xfrm>
            <a:off x="357188" y="4386263"/>
            <a:ext cx="1919287" cy="1916112"/>
          </a:xfrm>
        </p:spPr>
      </p:pic>
      <p:pic>
        <p:nvPicPr>
          <p:cNvPr id="1638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155825"/>
            <a:ext cx="39274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4386263"/>
            <a:ext cx="304800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5205413"/>
            <a:ext cx="29940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2235200"/>
            <a:ext cx="27813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35200"/>
            <a:ext cx="26098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3383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Want more Galaxy?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0" t="72"/>
          <a:stretch>
            <a:fillRect/>
          </a:stretch>
        </p:blipFill>
        <p:spPr bwMode="auto">
          <a:xfrm>
            <a:off x="5727700" y="1577975"/>
            <a:ext cx="44323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0"/>
          <a:stretch>
            <a:fillRect/>
          </a:stretch>
        </p:blipFill>
        <p:spPr bwMode="auto">
          <a:xfrm>
            <a:off x="0" y="1574800"/>
            <a:ext cx="57277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60"/>
          <a:stretch>
            <a:fillRect/>
          </a:stretch>
        </p:blipFill>
        <p:spPr bwMode="auto">
          <a:xfrm>
            <a:off x="0" y="5538788"/>
            <a:ext cx="101600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632075" y="6330950"/>
            <a:ext cx="43656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5400">
                <a:latin typeface="Myriad Pro Light" charset="0"/>
              </a:rPr>
              <a:t>gcc2016.iu.edu</a:t>
            </a:r>
          </a:p>
        </p:txBody>
      </p:sp>
    </p:spTree>
  </p:cSld>
  <p:clrMapOvr>
    <a:masterClrMapping/>
  </p:clrMapOvr>
  <p:transition advTm="10076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smtClean="0"/>
              <a:t>     </a:t>
            </a:r>
            <a:r>
              <a:rPr lang="en-US" altLang="en-US" sz="4400" dirty="0" err="1" smtClean="0"/>
              <a:t>usegalaxy.org</a:t>
            </a:r>
            <a:r>
              <a:rPr lang="en-US" altLang="en-US" sz="4400" dirty="0" smtClean="0"/>
              <a:t> cloud-bursting</a:t>
            </a:r>
            <a:endParaRPr lang="en-US" altLang="en-US" sz="4400" dirty="0"/>
          </a:p>
        </p:txBody>
      </p:sp>
      <p:grpSp>
        <p:nvGrpSpPr>
          <p:cNvPr id="24579" name="Group 9"/>
          <p:cNvGrpSpPr>
            <a:grpSpLocks/>
          </p:cNvGrpSpPr>
          <p:nvPr/>
        </p:nvGrpSpPr>
        <p:grpSpPr bwMode="auto">
          <a:xfrm>
            <a:off x="466725" y="2935312"/>
            <a:ext cx="3268663" cy="2376488"/>
            <a:chOff x="399309" y="4458072"/>
            <a:chExt cx="3268844" cy="2376264"/>
          </a:xfrm>
        </p:grpSpPr>
        <p:pic>
          <p:nvPicPr>
            <p:cNvPr id="24625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26" y="4458072"/>
              <a:ext cx="2966010" cy="16607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626" name="TextBox 8"/>
            <p:cNvSpPr txBox="1">
              <a:spLocks noChangeArrowheads="1"/>
            </p:cNvSpPr>
            <p:nvPr/>
          </p:nvSpPr>
          <p:spPr bwMode="auto">
            <a:xfrm>
              <a:off x="399309" y="6064895"/>
              <a:ext cx="326884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4400">
                  <a:latin typeface="Myriad Pro Light" charset="0"/>
                </a:rPr>
                <a:t>usegalaxy.org</a:t>
              </a:r>
              <a:endParaRPr lang="en-US" altLang="en-US">
                <a:latin typeface="Myriad Pro Light" charset="0"/>
              </a:endParaRPr>
            </a:p>
          </p:txBody>
        </p:sp>
      </p:grpSp>
      <p:pic>
        <p:nvPicPr>
          <p:cNvPr id="2458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716487"/>
            <a:ext cx="2239963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1" name="Group 27"/>
          <p:cNvGrpSpPr>
            <a:grpSpLocks/>
          </p:cNvGrpSpPr>
          <p:nvPr/>
        </p:nvGrpSpPr>
        <p:grpSpPr bwMode="auto">
          <a:xfrm>
            <a:off x="5656263" y="3771925"/>
            <a:ext cx="2352675" cy="2352675"/>
            <a:chOff x="5080000" y="3954016"/>
            <a:chExt cx="1705581" cy="1705581"/>
          </a:xfrm>
        </p:grpSpPr>
        <p:pic>
          <p:nvPicPr>
            <p:cNvPr id="24610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128" y="4962367"/>
              <a:ext cx="1269324" cy="2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1" name="Group 26"/>
            <p:cNvGrpSpPr>
              <a:grpSpLocks/>
            </p:cNvGrpSpPr>
            <p:nvPr/>
          </p:nvGrpSpPr>
          <p:grpSpPr bwMode="auto">
            <a:xfrm>
              <a:off x="5224016" y="4242048"/>
              <a:ext cx="1336047" cy="648072"/>
              <a:chOff x="5256121" y="4314056"/>
              <a:chExt cx="1336047" cy="648072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368748" y="4313740"/>
                <a:ext cx="216362" cy="216363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15" name="Oval 12"/>
              <p:cNvSpPr>
                <a:spLocks noChangeArrowheads="1"/>
              </p:cNvSpPr>
              <p:nvPr/>
            </p:nvSpPr>
            <p:spPr bwMode="auto">
              <a:xfrm>
                <a:off x="5620972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16" name="Oval 13"/>
              <p:cNvSpPr>
                <a:spLocks noChangeArrowheads="1"/>
              </p:cNvSpPr>
              <p:nvPr/>
            </p:nvSpPr>
            <p:spPr bwMode="auto">
              <a:xfrm>
                <a:off x="5872696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17" name="Oval 14"/>
              <p:cNvSpPr>
                <a:spLocks noChangeArrowheads="1"/>
              </p:cNvSpPr>
              <p:nvPr/>
            </p:nvSpPr>
            <p:spPr bwMode="auto">
              <a:xfrm>
                <a:off x="6124420" y="43140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6375754" y="4313740"/>
                <a:ext cx="216362" cy="216363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5512606" y="4530102"/>
                <a:ext cx="216362" cy="215211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20" name="Oval 17"/>
              <p:cNvSpPr>
                <a:spLocks noChangeArrowheads="1"/>
              </p:cNvSpPr>
              <p:nvPr/>
            </p:nvSpPr>
            <p:spPr bwMode="auto">
              <a:xfrm>
                <a:off x="5764826" y="45300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5255963" y="4530102"/>
                <a:ext cx="216362" cy="215211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4622" name="Oval 19"/>
              <p:cNvSpPr>
                <a:spLocks noChangeArrowheads="1"/>
              </p:cNvSpPr>
              <p:nvPr/>
            </p:nvSpPr>
            <p:spPr bwMode="auto">
              <a:xfrm>
                <a:off x="5665502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3" name="Oval 20"/>
              <p:cNvSpPr>
                <a:spLocks noChangeArrowheads="1"/>
              </p:cNvSpPr>
              <p:nvPr/>
            </p:nvSpPr>
            <p:spPr bwMode="auto">
              <a:xfrm>
                <a:off x="5917226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4" name="Oval 22"/>
              <p:cNvSpPr>
                <a:spLocks noChangeArrowheads="1"/>
              </p:cNvSpPr>
              <p:nvPr/>
            </p:nvSpPr>
            <p:spPr bwMode="auto">
              <a:xfrm>
                <a:off x="5408521" y="4746104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24" name="Oval 23"/>
            <p:cNvSpPr/>
            <p:nvPr/>
          </p:nvSpPr>
          <p:spPr bwMode="auto">
            <a:xfrm>
              <a:off x="5080000" y="3954016"/>
              <a:ext cx="1705581" cy="170558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dash"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4613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27" b="11636"/>
            <a:stretch>
              <a:fillRect/>
            </a:stretch>
          </p:blipFill>
          <p:spPr bwMode="auto">
            <a:xfrm>
              <a:off x="5472145" y="5250160"/>
              <a:ext cx="919138" cy="276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582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2009800"/>
            <a:ext cx="20907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stCxn id="24625" idx="3"/>
            <a:endCxn id="24582" idx="1"/>
          </p:cNvCxnSpPr>
          <p:nvPr/>
        </p:nvCxnSpPr>
        <p:spPr bwMode="auto">
          <a:xfrm flipV="1">
            <a:off x="3582988" y="2282850"/>
            <a:ext cx="4159250" cy="1482725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625" idx="3"/>
            <a:endCxn id="24" idx="2"/>
          </p:cNvCxnSpPr>
          <p:nvPr/>
        </p:nvCxnSpPr>
        <p:spPr bwMode="auto">
          <a:xfrm>
            <a:off x="3582988" y="3765575"/>
            <a:ext cx="2073275" cy="1182687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585" name="Group 65"/>
          <p:cNvGrpSpPr>
            <a:grpSpLocks/>
          </p:cNvGrpSpPr>
          <p:nvPr/>
        </p:nvGrpSpPr>
        <p:grpSpPr bwMode="auto">
          <a:xfrm>
            <a:off x="7885113" y="2590825"/>
            <a:ext cx="1947862" cy="503237"/>
            <a:chOff x="7743444" y="4386064"/>
            <a:chExt cx="1946773" cy="504056"/>
          </a:xfrm>
        </p:grpSpPr>
        <p:sp>
          <p:nvSpPr>
            <p:cNvPr id="54" name="Rectangle 53"/>
            <p:cNvSpPr/>
            <p:nvPr/>
          </p:nvSpPr>
          <p:spPr bwMode="auto">
            <a:xfrm>
              <a:off x="7743444" y="4386064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743444" y="4565743"/>
              <a:ext cx="433145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743444" y="4745423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8246400" y="4386064"/>
              <a:ext cx="434732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8246400" y="4565743"/>
              <a:ext cx="434732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46400" y="4745423"/>
              <a:ext cx="434732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750942" y="4386064"/>
              <a:ext cx="433146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750942" y="4565743"/>
              <a:ext cx="433146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8750942" y="4745423"/>
              <a:ext cx="433146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9257072" y="4386064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9257072" y="4565743"/>
              <a:ext cx="433145" cy="144698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9257072" y="4745423"/>
              <a:ext cx="433145" cy="14469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grpSp>
        <p:nvGrpSpPr>
          <p:cNvPr id="24586" name="Group 69"/>
          <p:cNvGrpSpPr>
            <a:grpSpLocks/>
          </p:cNvGrpSpPr>
          <p:nvPr/>
        </p:nvGrpSpPr>
        <p:grpSpPr bwMode="auto">
          <a:xfrm>
            <a:off x="4823635" y="5473725"/>
            <a:ext cx="782587" cy="650875"/>
            <a:chOff x="7819419" y="5177446"/>
            <a:chExt cx="782844" cy="651088"/>
          </a:xfrm>
        </p:grpSpPr>
        <p:sp>
          <p:nvSpPr>
            <p:cNvPr id="68" name="Oval 67"/>
            <p:cNvSpPr/>
            <p:nvPr/>
          </p:nvSpPr>
          <p:spPr bwMode="auto">
            <a:xfrm>
              <a:off x="7885296" y="5177446"/>
              <a:ext cx="651088" cy="65108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 sz="1200" dirty="0">
                <a:ea typeface="ヒラギノ角ゴ ProN W3" charset="0"/>
              </a:endParaRPr>
            </a:p>
          </p:txBody>
        </p:sp>
        <p:sp>
          <p:nvSpPr>
            <p:cNvPr id="24597" name="TextBox 68"/>
            <p:cNvSpPr txBox="1">
              <a:spLocks noChangeArrowheads="1"/>
            </p:cNvSpPr>
            <p:nvPr/>
          </p:nvSpPr>
          <p:spPr bwMode="auto">
            <a:xfrm>
              <a:off x="7819419" y="5334639"/>
              <a:ext cx="782844" cy="33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1600" dirty="0" smtClean="0"/>
                <a:t>CVMFS</a:t>
              </a:r>
              <a:endParaRPr lang="en-US" altLang="en-US" sz="2000" dirty="0"/>
            </a:p>
          </p:txBody>
        </p:sp>
      </p:grpSp>
      <p:grpSp>
        <p:nvGrpSpPr>
          <p:cNvPr id="24587" name="Group 71"/>
          <p:cNvGrpSpPr>
            <a:grpSpLocks/>
          </p:cNvGrpSpPr>
          <p:nvPr/>
        </p:nvGrpSpPr>
        <p:grpSpPr bwMode="auto">
          <a:xfrm>
            <a:off x="8259878" y="3891411"/>
            <a:ext cx="652462" cy="650875"/>
            <a:chOff x="7884631" y="5177446"/>
            <a:chExt cx="652419" cy="651088"/>
          </a:xfrm>
        </p:grpSpPr>
        <p:sp>
          <p:nvSpPr>
            <p:cNvPr id="73" name="Oval 72"/>
            <p:cNvSpPr/>
            <p:nvPr/>
          </p:nvSpPr>
          <p:spPr bwMode="auto">
            <a:xfrm>
              <a:off x="7884631" y="5177446"/>
              <a:ext cx="652419" cy="65108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 sz="1200" dirty="0">
                <a:ea typeface="ヒラギノ角ゴ ProN W3" charset="0"/>
              </a:endParaRPr>
            </a:p>
          </p:txBody>
        </p:sp>
        <p:sp>
          <p:nvSpPr>
            <p:cNvPr id="24595" name="TextBox 73"/>
            <p:cNvSpPr txBox="1">
              <a:spLocks noChangeArrowheads="1"/>
            </p:cNvSpPr>
            <p:nvPr/>
          </p:nvSpPr>
          <p:spPr bwMode="auto">
            <a:xfrm>
              <a:off x="7951011" y="5338421"/>
              <a:ext cx="519660" cy="33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r>
                <a:rPr lang="en-US" altLang="en-US" sz="1600" dirty="0" smtClean="0"/>
                <a:t>NFS</a:t>
              </a:r>
              <a:endParaRPr lang="en-US" altLang="en-US" sz="1600" dirty="0"/>
            </a:p>
          </p:txBody>
        </p:sp>
      </p:grpSp>
      <p:sp>
        <p:nvSpPr>
          <p:cNvPr id="24589" name="TextBox 75"/>
          <p:cNvSpPr txBox="1">
            <a:spLocks noChangeArrowheads="1"/>
          </p:cNvSpPr>
          <p:nvPr/>
        </p:nvSpPr>
        <p:spPr bwMode="auto">
          <a:xfrm>
            <a:off x="3873500" y="3532212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2400">
                <a:latin typeface="Inconsolata Medium" charset="0"/>
                <a:ea typeface="Inconsolata Medium" charset="0"/>
                <a:cs typeface="Inconsolata Medium" charset="0"/>
              </a:rPr>
              <a:t>job_conf.xml</a:t>
            </a:r>
          </a:p>
        </p:txBody>
      </p:sp>
      <p:cxnSp>
        <p:nvCxnSpPr>
          <p:cNvPr id="52" name="Straight Arrow Connector 51"/>
          <p:cNvCxnSpPr>
            <a:stCxn id="73" idx="0"/>
            <a:endCxn id="59" idx="2"/>
          </p:cNvCxnSpPr>
          <p:nvPr/>
        </p:nvCxnSpPr>
        <p:spPr bwMode="auto">
          <a:xfrm flipV="1">
            <a:off x="8586103" y="3094062"/>
            <a:ext cx="19735" cy="797349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3" idx="3"/>
            <a:endCxn id="24" idx="6"/>
          </p:cNvCxnSpPr>
          <p:nvPr/>
        </p:nvCxnSpPr>
        <p:spPr bwMode="auto">
          <a:xfrm flipH="1">
            <a:off x="8008938" y="4446968"/>
            <a:ext cx="346485" cy="50129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3"/>
            <a:endCxn id="68" idx="6"/>
          </p:cNvCxnSpPr>
          <p:nvPr/>
        </p:nvCxnSpPr>
        <p:spPr bwMode="auto">
          <a:xfrm flipH="1">
            <a:off x="5540364" y="5780059"/>
            <a:ext cx="460440" cy="19104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597" idx="1"/>
            <a:endCxn id="81" idx="3"/>
          </p:cNvCxnSpPr>
          <p:nvPr/>
        </p:nvCxnSpPr>
        <p:spPr bwMode="auto">
          <a:xfrm flipH="1" flipV="1">
            <a:off x="4146815" y="5573364"/>
            <a:ext cx="676820" cy="22678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xtLst>
            <a:ext uri="{91240B29-F687-4f45-9708-019B960494DF}"/>
            <a:ext uri="{AF507438-7753-43e0-B8FC-AC1667EBCBE1}"/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65629" y="353616"/>
            <a:ext cx="1156109" cy="1156109"/>
            <a:chOff x="6934200" y="1793875"/>
            <a:chExt cx="2519363" cy="2519363"/>
          </a:xfrm>
        </p:grpSpPr>
        <p:sp>
          <p:nvSpPr>
            <p:cNvPr id="76" name="Oval 75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77" name="Picture 2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Cloud 78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80" name="Cloud 79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  <p:pic>
        <p:nvPicPr>
          <p:cNvPr id="81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078" y="5301108"/>
            <a:ext cx="20907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n 4"/>
          <p:cNvSpPr/>
          <p:nvPr/>
        </p:nvSpPr>
        <p:spPr bwMode="auto">
          <a:xfrm>
            <a:off x="2191943" y="5873259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2" name="Can 81"/>
          <p:cNvSpPr/>
          <p:nvPr/>
        </p:nvSpPr>
        <p:spPr bwMode="auto">
          <a:xfrm>
            <a:off x="2681653" y="5873259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3" name="Can 82"/>
          <p:cNvSpPr/>
          <p:nvPr/>
        </p:nvSpPr>
        <p:spPr bwMode="auto">
          <a:xfrm>
            <a:off x="3170950" y="5873259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  <p:sp>
        <p:nvSpPr>
          <p:cNvPr id="84" name="Can 83"/>
          <p:cNvSpPr/>
          <p:nvPr/>
        </p:nvSpPr>
        <p:spPr bwMode="auto">
          <a:xfrm>
            <a:off x="3654486" y="5873259"/>
            <a:ext cx="383387" cy="431006"/>
          </a:xfrm>
          <a:prstGeom prst="can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yriad Pro" charset="0"/>
              <a:ea typeface="ヒラギノ角ゴ ProN W3" charset="0"/>
              <a:cs typeface="ヒラギノ角ゴ ProN W3" charset="0"/>
              <a:sym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83241"/>
      </p:ext>
    </p:extLst>
  </p:cSld>
  <p:clrMapOvr>
    <a:masterClrMapping/>
  </p:clrMapOvr>
  <p:transition advTm="16411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analysis solutions exist</a:t>
            </a:r>
          </a:p>
        </p:txBody>
      </p:sp>
      <p:pic>
        <p:nvPicPr>
          <p:cNvPr id="215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847850"/>
            <a:ext cx="3351212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506538"/>
            <a:ext cx="149701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1998663"/>
            <a:ext cx="18319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3241675"/>
            <a:ext cx="7345362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562100"/>
            <a:ext cx="1778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2700" y="1417638"/>
            <a:ext cx="10101263" cy="1887537"/>
            <a:chOff x="12002" y="1361728"/>
            <a:chExt cx="10101812" cy="1888230"/>
          </a:xfrm>
        </p:grpSpPr>
        <p:pic>
          <p:nvPicPr>
            <p:cNvPr id="21512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620" y="1367437"/>
              <a:ext cx="3351808" cy="187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3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2" y="1544657"/>
              <a:ext cx="2115670" cy="152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76" y="1361728"/>
              <a:ext cx="2383504" cy="1888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35"/>
            <a:stretch>
              <a:fillRect/>
            </a:stretch>
          </p:blipFill>
          <p:spPr bwMode="auto">
            <a:xfrm>
              <a:off x="7922829" y="1538674"/>
              <a:ext cx="2190985" cy="153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advTm="1104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905"/>
            <a:ext cx="10160000" cy="7023953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7025" y="-6424"/>
            <a:ext cx="9505950" cy="1374775"/>
          </a:xfrm>
        </p:spPr>
        <p:txBody>
          <a:bodyPr/>
          <a:lstStyle/>
          <a:p>
            <a:r>
              <a:rPr lang="en-US" altLang="en-US" sz="4800" dirty="0" smtClean="0"/>
              <a:t>World’s clouds</a:t>
            </a:r>
            <a:endParaRPr lang="en-US" alt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3171" y="5874390"/>
            <a:ext cx="2131648" cy="1562450"/>
            <a:chOff x="173171" y="5874390"/>
            <a:chExt cx="2131648" cy="15624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171" y="5874390"/>
              <a:ext cx="640855" cy="307777"/>
              <a:chOff x="178884" y="5874390"/>
              <a:chExt cx="640855" cy="307777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178884" y="5966143"/>
                <a:ext cx="144016" cy="144016"/>
              </a:xfrm>
              <a:prstGeom prst="ellipse">
                <a:avLst/>
              </a:prstGeom>
              <a:solidFill>
                <a:srgbClr val="FA98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84015" y="5874390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</a:t>
                </a:r>
                <a:endParaRPr lang="en-US" sz="14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73171" y="6083502"/>
              <a:ext cx="1754942" cy="307777"/>
              <a:chOff x="178884" y="6085882"/>
              <a:chExt cx="1754942" cy="307777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178884" y="6182167"/>
                <a:ext cx="144016" cy="144016"/>
              </a:xfrm>
              <a:prstGeom prst="ellipse">
                <a:avLst/>
              </a:prstGeom>
              <a:solidFill>
                <a:srgbClr val="5FB1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4015" y="6085882"/>
                <a:ext cx="164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AWS (coming soon)</a:t>
                </a:r>
                <a:endParaRPr lang="en-US" sz="1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3171" y="6710838"/>
              <a:ext cx="2131648" cy="307777"/>
              <a:chOff x="178884" y="6326183"/>
              <a:chExt cx="2131648" cy="307777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178884" y="6398191"/>
                <a:ext cx="144016" cy="144016"/>
              </a:xfrm>
              <a:prstGeom prst="ellipse">
                <a:avLst/>
              </a:prstGeom>
              <a:solidFill>
                <a:srgbClr val="9EC2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4015" y="6326183"/>
                <a:ext cx="2026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Google Compute Engine</a:t>
                </a:r>
                <a:endParaRPr lang="en-US" sz="1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73171" y="6501726"/>
              <a:ext cx="1147404" cy="307777"/>
              <a:chOff x="178884" y="6534603"/>
              <a:chExt cx="1147404" cy="307777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178884" y="6614215"/>
                <a:ext cx="144016" cy="144016"/>
              </a:xfrm>
              <a:prstGeom prst="ellipse">
                <a:avLst/>
              </a:prstGeom>
              <a:solidFill>
                <a:srgbClr val="00A9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4015" y="6534603"/>
                <a:ext cx="10422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Chameleon</a:t>
                </a:r>
                <a:endParaRPr lang="en-US" sz="14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73171" y="6919950"/>
              <a:ext cx="1019164" cy="307777"/>
              <a:chOff x="178884" y="6757275"/>
              <a:chExt cx="1019164" cy="307777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178884" y="6830239"/>
                <a:ext cx="144016" cy="144016"/>
              </a:xfrm>
              <a:prstGeom prst="ellipse">
                <a:avLst/>
              </a:prstGeom>
              <a:solidFill>
                <a:srgbClr val="DE43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4015" y="6757275"/>
                <a:ext cx="914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Jetstream</a:t>
                </a:r>
                <a:endParaRPr lang="en-US" sz="1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3171" y="7129063"/>
              <a:ext cx="898938" cy="307777"/>
              <a:chOff x="178884" y="6958607"/>
              <a:chExt cx="898938" cy="307777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78884" y="7046263"/>
                <a:ext cx="144016" cy="144016"/>
              </a:xfrm>
              <a:prstGeom prst="ellipse">
                <a:avLst/>
              </a:prstGeom>
              <a:solidFill>
                <a:srgbClr val="FFDE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4015" y="6958607"/>
                <a:ext cx="793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NeCTAR</a:t>
                </a:r>
                <a:endParaRPr lang="en-US" sz="1400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73171" y="6292614"/>
              <a:ext cx="721242" cy="307777"/>
              <a:chOff x="183456" y="7181066"/>
              <a:chExt cx="721242" cy="307777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183456" y="7266384"/>
                <a:ext cx="144016" cy="144016"/>
              </a:xfrm>
              <a:prstGeom prst="ellipse">
                <a:avLst/>
              </a:prstGeom>
              <a:solidFill>
                <a:srgbClr val="3D59A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Myriad Pro" charset="0"/>
                  <a:ea typeface="ヒラギノ角ゴ ProN W3" charset="0"/>
                  <a:cs typeface="ヒラギノ角ゴ ProN W3" charset="0"/>
                  <a:sym typeface="Myriad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4015" y="7181066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Azure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225718"/>
      </p:ext>
    </p:extLst>
  </p:cSld>
  <p:clrMapOvr>
    <a:masterClrMapping/>
  </p:clrMapOvr>
  <p:transition advTm="3297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27025" y="3089275"/>
            <a:ext cx="9505950" cy="1374775"/>
          </a:xfrm>
        </p:spPr>
        <p:txBody>
          <a:bodyPr/>
          <a:lstStyle/>
          <a:p>
            <a:r>
              <a:rPr lang="en-US" altLang="en-US"/>
              <a:t>Capacity without end-to-end solution</a:t>
            </a:r>
          </a:p>
        </p:txBody>
      </p:sp>
    </p:spTree>
  </p:cSld>
  <p:clrMapOvr>
    <a:masterClrMapping/>
  </p:clrMapOvr>
  <p:transition advTm="2776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/>
              <a:t>How to appropriately utilize clouds?</a:t>
            </a:r>
          </a:p>
        </p:txBody>
      </p:sp>
      <p:grpSp>
        <p:nvGrpSpPr>
          <p:cNvPr id="22531" name="Group 63"/>
          <p:cNvGrpSpPr>
            <a:grpSpLocks/>
          </p:cNvGrpSpPr>
          <p:nvPr/>
        </p:nvGrpSpPr>
        <p:grpSpPr bwMode="auto">
          <a:xfrm>
            <a:off x="3912376" y="1886299"/>
            <a:ext cx="2334914" cy="2335298"/>
            <a:chOff x="3515549" y="1544091"/>
            <a:chExt cx="2334990" cy="2334990"/>
          </a:xfrm>
        </p:grpSpPr>
        <p:grpSp>
          <p:nvGrpSpPr>
            <p:cNvPr id="22544" name="Group 6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3629077" y="1650091"/>
                <a:ext cx="2124144" cy="2122207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3925950" y="2081834"/>
                <a:ext cx="217494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3" name="Oval 4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4" name="Oval 5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55" name="Oval 6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4934044" y="2081834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7" name="Oval 8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4070416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59" name="Oval 10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0" name="Oval 12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5078512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2" name="Oval 14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3813233" y="2297706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64" name="Oval 17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5" name="Oval 18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6" name="Oval 19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7" name="Oval 20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8" name="Oval 21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69" name="Oval 22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0" name="Oval 23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1" name="Oval 24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591133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843554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095975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5346808" y="2729449"/>
                <a:ext cx="215907" cy="215872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76" name="Oval 33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7" name="Oval 34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8" name="Oval 3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79" name="Oval 39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0" name="Oval 41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1" name="Oval 42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2" name="Oval 43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3" name="Oval 44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4070416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322838" y="3142144"/>
                <a:ext cx="215907" cy="217458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22586" name="Oval 49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7" name="Oval 52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8" name="Oval 53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89" name="Oval 54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590" name="Oval 55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545" name="Group 61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3514773" y="1543742"/>
                <a:ext cx="2335289" cy="233490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260000">
                <a:off x="5351571" y="3602458"/>
                <a:ext cx="71439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13020000">
                <a:off x="5365858" y="1758027"/>
                <a:ext cx="71440" cy="71428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0" name="Chevron 59"/>
              <p:cNvSpPr/>
              <p:nvPr/>
            </p:nvSpPr>
            <p:spPr bwMode="auto">
              <a:xfrm rot="19320000" flipH="1" flipV="1">
                <a:off x="3894198" y="1780249"/>
                <a:ext cx="71439" cy="7301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Chevron 60"/>
              <p:cNvSpPr/>
              <p:nvPr/>
            </p:nvSpPr>
            <p:spPr bwMode="auto">
              <a:xfrm rot="3000000">
                <a:off x="3793394" y="3474675"/>
                <a:ext cx="73015" cy="71440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grpSp>
        <p:nvGrpSpPr>
          <p:cNvPr id="22532" name="Group 69"/>
          <p:cNvGrpSpPr>
            <a:grpSpLocks/>
          </p:cNvGrpSpPr>
          <p:nvPr/>
        </p:nvGrpSpPr>
        <p:grpSpPr bwMode="auto">
          <a:xfrm>
            <a:off x="1479550" y="2388078"/>
            <a:ext cx="1152091" cy="1152280"/>
            <a:chOff x="1479600" y="2045804"/>
            <a:chExt cx="1152128" cy="1152128"/>
          </a:xfrm>
        </p:grpSpPr>
        <p:sp>
          <p:nvSpPr>
            <p:cNvPr id="22540" name="Oval 64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22480" y="2188182"/>
              <a:ext cx="866803" cy="86666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2542" name="Oval 66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876488" y="2435800"/>
              <a:ext cx="368312" cy="3666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  <p:sp>
        <p:nvSpPr>
          <p:cNvPr id="22533" name="TextBox 68"/>
          <p:cNvSpPr txBox="1">
            <a:spLocks noChangeArrowheads="1"/>
          </p:cNvSpPr>
          <p:nvPr/>
        </p:nvSpPr>
        <p:spPr bwMode="auto">
          <a:xfrm>
            <a:off x="1600197" y="4364432"/>
            <a:ext cx="910797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VM</a:t>
            </a:r>
            <a:endParaRPr lang="en-US" altLang="en-US">
              <a:latin typeface="Myriad Pro Light" charset="0"/>
            </a:endParaRPr>
          </a:p>
        </p:txBody>
      </p:sp>
      <p:sp>
        <p:nvSpPr>
          <p:cNvPr id="22534" name="TextBox 70"/>
          <p:cNvSpPr txBox="1">
            <a:spLocks noChangeArrowheads="1"/>
          </p:cNvSpPr>
          <p:nvPr/>
        </p:nvSpPr>
        <p:spPr bwMode="auto">
          <a:xfrm>
            <a:off x="4032144" y="4364432"/>
            <a:ext cx="209537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 dirty="0">
                <a:latin typeface="Myriad Pro Light" charset="0"/>
              </a:rPr>
              <a:t>Platform</a:t>
            </a:r>
            <a:endParaRPr lang="en-US" altLang="en-US" dirty="0">
              <a:latin typeface="Myriad Pro Light" charset="0"/>
            </a:endParaRPr>
          </a:p>
        </p:txBody>
      </p:sp>
      <p:sp>
        <p:nvSpPr>
          <p:cNvPr id="22535" name="TextBox 71"/>
          <p:cNvSpPr txBox="1">
            <a:spLocks noChangeArrowheads="1"/>
          </p:cNvSpPr>
          <p:nvPr/>
        </p:nvSpPr>
        <p:spPr bwMode="auto">
          <a:xfrm>
            <a:off x="7310207" y="4364432"/>
            <a:ext cx="1786008" cy="76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1pPr>
            <a:lvl2pPr marL="742950" indent="-28575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2pPr>
            <a:lvl3pPr marL="11430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3pPr>
            <a:lvl4pPr marL="16002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4pPr>
            <a:lvl5pPr marL="2057400" indent="-228600" algn="ctr"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Pro" charset="0"/>
                <a:ea typeface="ヒラギノ角ゴ ProN W3" charset="-128"/>
                <a:sym typeface="Myriad Pro" charset="0"/>
              </a:defRPr>
            </a:lvl9pPr>
          </a:lstStyle>
          <a:p>
            <a:pPr eaLnBrk="1" hangingPunct="1"/>
            <a:r>
              <a:rPr lang="en-US" altLang="en-US" sz="4400">
                <a:latin typeface="Myriad Pro Light" charset="0"/>
              </a:rPr>
              <a:t>Service</a:t>
            </a:r>
            <a:endParaRPr lang="en-US" altLang="en-US">
              <a:latin typeface="Myriad Pro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34200" y="1793875"/>
            <a:ext cx="2519363" cy="2519363"/>
            <a:chOff x="6934200" y="1793875"/>
            <a:chExt cx="2519363" cy="2519363"/>
          </a:xfrm>
        </p:grpSpPr>
        <p:sp>
          <p:nvSpPr>
            <p:cNvPr id="74" name="Oval 73"/>
            <p:cNvSpPr/>
            <p:nvPr/>
          </p:nvSpPr>
          <p:spPr bwMode="auto">
            <a:xfrm>
              <a:off x="6934200" y="1793875"/>
              <a:ext cx="2519363" cy="251936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pic>
          <p:nvPicPr>
            <p:cNvPr id="22538" name="Picture 2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9"/>
            <a:stretch>
              <a:fillRect/>
            </a:stretch>
          </p:blipFill>
          <p:spPr bwMode="auto">
            <a:xfrm>
              <a:off x="7085836" y="2946155"/>
              <a:ext cx="2358450" cy="899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loud 1"/>
            <p:cNvSpPr/>
            <p:nvPr/>
          </p:nvSpPr>
          <p:spPr bwMode="auto">
            <a:xfrm>
              <a:off x="7312248" y="2252116"/>
              <a:ext cx="1373091" cy="694039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8258566" y="2513210"/>
              <a:ext cx="907182" cy="458542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yriad Pro" charset="0"/>
                <a:ea typeface="ヒラギノ角ゴ ProN W3" charset="0"/>
                <a:cs typeface="ヒラギノ角ゴ ProN W3" charset="0"/>
                <a:sym typeface="Myriad Pro" charset="0"/>
              </a:endParaRPr>
            </a:p>
          </p:txBody>
        </p:sp>
      </p:grpSp>
    </p:spTree>
  </p:cSld>
  <p:clrMapOvr>
    <a:masterClrMapping/>
  </p:clrMapOvr>
  <p:transition advTm="48032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Standalone VM</a:t>
            </a:r>
          </a:p>
        </p:txBody>
      </p:sp>
      <p:sp>
        <p:nvSpPr>
          <p:cNvPr id="23554" name="Content Placeholder 7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</a:pPr>
            <a:r>
              <a:rPr lang="en-US" altLang="en-US" dirty="0" smtClean="0"/>
              <a:t>Pre-configured server that is readily available.</a:t>
            </a:r>
          </a:p>
          <a:p>
            <a:pPr marL="215900" indent="0">
              <a:buFont typeface="Myriad Pro" charset="0"/>
              <a:buNone/>
            </a:pPr>
            <a:r>
              <a:rPr lang="en-US" altLang="en-US" b="1" dirty="0" smtClean="0"/>
              <a:t>Pros</a:t>
            </a:r>
            <a:endParaRPr lang="en-US" altLang="en-US" b="1" dirty="0"/>
          </a:p>
          <a:p>
            <a:pPr marL="695325" indent="0">
              <a:buFont typeface="Myriad Pro" charset="0"/>
              <a:buNone/>
            </a:pPr>
            <a:r>
              <a:rPr lang="en-US" altLang="en-US" dirty="0" smtClean="0"/>
              <a:t>Easy </a:t>
            </a:r>
            <a:r>
              <a:rPr lang="en-US" altLang="en-US" dirty="0"/>
              <a:t>to build; easy to deploy</a:t>
            </a:r>
          </a:p>
          <a:p>
            <a:pPr marL="695325" indent="0">
              <a:buFont typeface="Myriad Pro" charset="0"/>
              <a:buNone/>
            </a:pPr>
            <a:r>
              <a:rPr lang="en-US" altLang="en-US" dirty="0" smtClean="0"/>
              <a:t>Low </a:t>
            </a:r>
            <a:r>
              <a:rPr lang="en-US" altLang="en-US" dirty="0"/>
              <a:t>cloud </a:t>
            </a:r>
            <a:r>
              <a:rPr lang="en-US" altLang="en-US" dirty="0" smtClean="0"/>
              <a:t>infrastructure requirements </a:t>
            </a:r>
            <a:r>
              <a:rPr lang="is-IS" altLang="en-US" dirty="0"/>
              <a:t>⟶</a:t>
            </a:r>
            <a:r>
              <a:rPr lang="en-US" altLang="en-US" dirty="0"/>
              <a:t> Transferable</a:t>
            </a:r>
          </a:p>
          <a:p>
            <a:pPr marL="215900" indent="0">
              <a:buFont typeface="Myriad Pro" charset="0"/>
              <a:buNone/>
            </a:pPr>
            <a:r>
              <a:rPr lang="en-US" altLang="en-US" b="1" dirty="0" smtClean="0"/>
              <a:t>Cons</a:t>
            </a:r>
          </a:p>
          <a:p>
            <a:pPr marL="695325" indent="0">
              <a:buFont typeface="Myriad Pro" charset="0"/>
              <a:buNone/>
            </a:pPr>
            <a:r>
              <a:rPr lang="en-US" altLang="en-US" dirty="0" smtClean="0"/>
              <a:t>Limited capacity (compute and storage)</a:t>
            </a:r>
            <a:endParaRPr lang="en-US" altLang="en-US" dirty="0"/>
          </a:p>
          <a:p>
            <a:pPr marL="231775" indent="0">
              <a:buFont typeface="Myriad Pro" charset="0"/>
              <a:buNone/>
            </a:pPr>
            <a:endParaRPr lang="en-US" altLang="en-US" b="1" dirty="0" smtClean="0"/>
          </a:p>
          <a:p>
            <a:pPr marL="231775" indent="0">
              <a:buFont typeface="Myriad Pro" charset="0"/>
              <a:buNone/>
            </a:pPr>
            <a:r>
              <a:rPr lang="en-US" altLang="en-US" b="1" dirty="0" smtClean="0"/>
              <a:t>See it in action</a:t>
            </a:r>
          </a:p>
          <a:p>
            <a:pPr marL="695325" indent="0">
              <a:buNone/>
            </a:pPr>
            <a:r>
              <a:rPr lang="en-US" altLang="en-US" dirty="0" err="1">
                <a:latin typeface="Myriad Pro Light" charset="0"/>
                <a:ea typeface="Myriad Pro Light" charset="0"/>
                <a:cs typeface="Myriad Pro Light" charset="0"/>
              </a:rPr>
              <a:t>wiki.galaxyproject.org</a:t>
            </a:r>
            <a:r>
              <a:rPr lang="en-US" altLang="en-US" dirty="0">
                <a:latin typeface="Myriad Pro Light" charset="0"/>
                <a:ea typeface="Myriad Pro Light" charset="0"/>
                <a:cs typeface="Myriad Pro Light" charset="0"/>
              </a:rPr>
              <a:t>/Cloud/Jetstream</a:t>
            </a:r>
          </a:p>
          <a:p>
            <a:pPr marL="695325" indent="0">
              <a:buFont typeface="Myriad Pro" charset="0"/>
              <a:buNone/>
            </a:pPr>
            <a:endParaRPr lang="en-US" altLang="en-US" dirty="0" smtClean="0"/>
          </a:p>
        </p:txBody>
      </p:sp>
      <p:grpSp>
        <p:nvGrpSpPr>
          <p:cNvPr id="23555" name="Group 2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1479600" y="2045804"/>
            <a:chExt cx="1152128" cy="1152128"/>
          </a:xfrm>
        </p:grpSpPr>
        <p:sp>
          <p:nvSpPr>
            <p:cNvPr id="23568" name="Oval 3"/>
            <p:cNvSpPr>
              <a:spLocks noChangeArrowheads="1"/>
            </p:cNvSpPr>
            <p:nvPr/>
          </p:nvSpPr>
          <p:spPr bwMode="auto">
            <a:xfrm>
              <a:off x="1479600" y="2045804"/>
              <a:ext cx="1152128" cy="1152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22426" y="2188630"/>
              <a:ext cx="866476" cy="86647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  <p:sp>
          <p:nvSpPr>
            <p:cNvPr id="23570" name="Oval 5"/>
            <p:cNvSpPr>
              <a:spLocks noChangeArrowheads="1"/>
            </p:cNvSpPr>
            <p:nvPr/>
          </p:nvSpPr>
          <p:spPr bwMode="auto">
            <a:xfrm>
              <a:off x="1760051" y="2326256"/>
              <a:ext cx="591224" cy="5912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1pPr>
              <a:lvl2pPr marL="742950" indent="-28575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2pPr>
              <a:lvl3pPr marL="11430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3pPr>
              <a:lvl4pPr marL="16002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4pPr>
              <a:lvl5pPr marL="2057400" indent="-228600" algn="ctr"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FFFFFF"/>
                  </a:solidFill>
                  <a:latin typeface="Myriad Pro" charset="0"/>
                  <a:ea typeface="ヒラギノ角ゴ ProN W3" charset="-128"/>
                  <a:sym typeface="Myriad Pro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876338" y="2436194"/>
              <a:ext cx="368173" cy="3665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en-US">
                <a:ea typeface="ヒラギノ角ゴ ProN W3" charset="0"/>
              </a:endParaRPr>
            </a:p>
          </p:txBody>
        </p:sp>
      </p:grpSp>
    </p:spTree>
  </p:cSld>
  <p:clrMapOvr>
    <a:masterClrMapping/>
  </p:clrMapOvr>
  <p:transition advTm="74323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Scalable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722438"/>
            <a:ext cx="9505950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Set up a virtual cluster across multiple VMs with app </a:t>
            </a:r>
            <a:r>
              <a:rPr lang="en-US" dirty="0" smtClean="0"/>
              <a:t>services.</a:t>
            </a:r>
            <a:endParaRPr lang="en-US" dirty="0" smtClean="0"/>
          </a:p>
          <a:p>
            <a:pPr>
              <a:defRPr/>
            </a:pPr>
            <a:endParaRPr lang="en-US" sz="1100" dirty="0" smtClean="0"/>
          </a:p>
          <a:p>
            <a:pPr marL="215900" indent="0">
              <a:buFont typeface="Myriad Pro" charset="0"/>
              <a:buNone/>
              <a:defRPr/>
            </a:pPr>
            <a:r>
              <a:rPr lang="en-US" b="1" dirty="0" smtClean="0"/>
              <a:t>Pros</a:t>
            </a:r>
          </a:p>
          <a:p>
            <a:pPr marL="695325" indent="0">
              <a:buFont typeface="Myriad Pro" charset="0"/>
              <a:buNone/>
              <a:defRPr/>
            </a:pPr>
            <a:r>
              <a:rPr lang="en-US" dirty="0" smtClean="0"/>
              <a:t>Dynamically scale compute and storage</a:t>
            </a:r>
          </a:p>
          <a:p>
            <a:pPr marL="695325" indent="0">
              <a:buFont typeface="Myriad Pro" charset="0"/>
              <a:buNone/>
              <a:defRPr/>
            </a:pPr>
            <a:r>
              <a:rPr lang="en-US" dirty="0" smtClean="0"/>
              <a:t>Higher-level services: persistent storage, sharing, multi-application</a:t>
            </a:r>
          </a:p>
          <a:p>
            <a:pPr marL="215900" indent="0">
              <a:buFont typeface="Myriad Pro" charset="0"/>
              <a:buNone/>
              <a:defRPr/>
            </a:pPr>
            <a:r>
              <a:rPr lang="en-US" b="1" dirty="0" smtClean="0"/>
              <a:t>Cons</a:t>
            </a:r>
          </a:p>
          <a:p>
            <a:pPr marL="695325" indent="0">
              <a:buFont typeface="Myriad Pro" charset="0"/>
              <a:buNone/>
              <a:defRPr/>
            </a:pPr>
            <a:r>
              <a:rPr lang="en-US" dirty="0" smtClean="0"/>
              <a:t>Complicated build; considerable infrastructure requirements</a:t>
            </a:r>
          </a:p>
          <a:p>
            <a:pPr marL="215900" indent="0">
              <a:buFont typeface="Myriad Pro" charset="0"/>
              <a:buNone/>
              <a:defRPr/>
            </a:pPr>
            <a:endParaRPr lang="en-US" dirty="0"/>
          </a:p>
          <a:p>
            <a:pPr marL="215900" indent="0">
              <a:buFont typeface="Myriad Pro" charset="0"/>
              <a:buNone/>
              <a:defRPr/>
            </a:pPr>
            <a:r>
              <a:rPr lang="en-US" b="1" dirty="0" smtClean="0"/>
              <a:t>See it in action</a:t>
            </a:r>
          </a:p>
          <a:p>
            <a:pPr marL="695325" indent="0">
              <a:buNone/>
              <a:defRPr/>
            </a:pPr>
            <a:r>
              <a:rPr lang="en-US" altLang="en-US" dirty="0" err="1" smtClean="0">
                <a:latin typeface="Myriad Pro Light" charset="0"/>
              </a:rPr>
              <a:t>wiki.galaxyproject.org</a:t>
            </a:r>
            <a:r>
              <a:rPr lang="en-US" altLang="en-US" dirty="0" smtClean="0">
                <a:latin typeface="Myriad Pro Light" charset="0"/>
              </a:rPr>
              <a:t>/CloudMan</a:t>
            </a:r>
            <a:endParaRPr lang="en-US" altLang="en-US" dirty="0">
              <a:latin typeface="Myriad Pro Light" charset="0"/>
            </a:endParaRPr>
          </a:p>
        </p:txBody>
      </p:sp>
      <p:grpSp>
        <p:nvGrpSpPr>
          <p:cNvPr id="8195" name="Group 51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3515549" y="1544091"/>
            <a:chExt cx="2334990" cy="2334990"/>
          </a:xfrm>
        </p:grpSpPr>
        <p:grpSp>
          <p:nvGrpSpPr>
            <p:cNvPr id="8258" name="Group 5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3631333" y="1650227"/>
                <a:ext cx="2122718" cy="2122718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927228" y="2081203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67" name="Oval 61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68" name="Oval 62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69" name="Oval 63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937127" y="208120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1" name="Oval 65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071959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3" name="Oval 67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74" name="Oval 68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5078641" y="2296690"/>
                <a:ext cx="215489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6" name="Oval 70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3814660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78" name="Oval 72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79" name="Oval 73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0" name="Oval 74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1" name="Oval 75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2" name="Oval 76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3" name="Oval 77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4" name="Oval 78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85" name="Oval 79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592990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843857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097939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348805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90" name="Oval 84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1" name="Oval 85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2" name="Oval 8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3" name="Oval 87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4" name="Oval 88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5" name="Oval 89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6" name="Oval 90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97" name="Oval 91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4071959" y="3142562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4322826" y="3142562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00" name="Oval 94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1" name="Oval 95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2" name="Oval 96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3" name="Oval 97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4" name="Oval 98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8259" name="Group 53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3515549" y="1544091"/>
                <a:ext cx="2334990" cy="233499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6" name="Chevron 55"/>
              <p:cNvSpPr/>
              <p:nvPr/>
            </p:nvSpPr>
            <p:spPr bwMode="auto">
              <a:xfrm rot="19260000">
                <a:off x="5352023" y="3602484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7" name="Chevron 56"/>
              <p:cNvSpPr/>
              <p:nvPr/>
            </p:nvSpPr>
            <p:spPr bwMode="auto">
              <a:xfrm rot="13020000">
                <a:off x="5368103" y="1756363"/>
                <a:ext cx="70757" cy="7397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320000" flipH="1" flipV="1">
                <a:off x="3895065" y="1782093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3000000">
                <a:off x="3793754" y="3475443"/>
                <a:ext cx="73975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pic>
        <p:nvPicPr>
          <p:cNvPr id="8196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1722438"/>
            <a:ext cx="1031875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73197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Scalable platform 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88" y="1722438"/>
            <a:ext cx="9504362" cy="5616575"/>
          </a:xfrm>
        </p:spPr>
        <p:txBody>
          <a:bodyPr/>
          <a:lstStyle/>
          <a:p>
            <a:pPr marL="215900" indent="0">
              <a:buFont typeface="Myriad Pro" charset="0"/>
              <a:buNone/>
              <a:defRPr/>
            </a:pPr>
            <a:r>
              <a:rPr lang="en-US" dirty="0" smtClean="0"/>
              <a:t>Data analysis spans more than one application (even if </a:t>
            </a:r>
            <a:r>
              <a:rPr lang="en-US" dirty="0" smtClean="0"/>
              <a:t>that is </a:t>
            </a:r>
            <a:r>
              <a:rPr lang="en-US" dirty="0" smtClean="0"/>
              <a:t>Galaxy</a:t>
            </a:r>
            <a:r>
              <a:rPr lang="en-US" dirty="0" smtClean="0"/>
              <a:t>).</a:t>
            </a:r>
            <a:endParaRPr lang="en-US" dirty="0" smtClean="0"/>
          </a:p>
          <a:p>
            <a:pPr marL="215900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Meet</a:t>
            </a:r>
            <a:r>
              <a:rPr lang="en-US" dirty="0" smtClean="0">
                <a:latin typeface="Myriad Pro Semibold" charset="0"/>
                <a:ea typeface="Myriad Pro Semibold" charset="0"/>
                <a:cs typeface="Myriad Pro Semibold" charset="0"/>
              </a:rPr>
              <a:t> Genomics Virtual Lab (GVL)</a:t>
            </a:r>
          </a:p>
          <a:p>
            <a:pPr marL="233363" lvl="1" indent="0">
              <a:buFont typeface="Myriad Pro" charset="0"/>
              <a:buNone/>
              <a:defRPr/>
            </a:pPr>
            <a:r>
              <a:rPr lang="en-US" b="1" dirty="0" smtClean="0">
                <a:ea typeface="Myriad Pro" charset="0"/>
                <a:cs typeface="Myriad Pro" charset="0"/>
              </a:rPr>
              <a:t>Pros</a:t>
            </a:r>
            <a:endParaRPr lang="en-US" b="1" dirty="0" smtClean="0">
              <a:ea typeface="Myriad Pro" charset="0"/>
              <a:cs typeface="Myriad Pro" charset="0"/>
            </a:endParaRPr>
          </a:p>
          <a:p>
            <a:pPr marL="582613" lvl="1" indent="-23813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Versatile </a:t>
            </a:r>
            <a:r>
              <a:rPr lang="en-US" dirty="0" smtClean="0">
                <a:ea typeface="Myriad Pro" charset="0"/>
                <a:cs typeface="Myriad Pro" charset="0"/>
              </a:rPr>
              <a:t>platform built on</a:t>
            </a:r>
            <a:br>
              <a:rPr lang="en-US" dirty="0" smtClean="0">
                <a:ea typeface="Myriad Pro" charset="0"/>
                <a:cs typeface="Myriad Pro" charset="0"/>
              </a:rPr>
            </a:br>
            <a:r>
              <a:rPr lang="en-US" dirty="0" smtClean="0">
                <a:ea typeface="Myriad Pro" charset="0"/>
                <a:cs typeface="Myriad Pro" charset="0"/>
              </a:rPr>
              <a:t>the scalable CloudMan cluster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Includes </a:t>
            </a:r>
            <a:r>
              <a:rPr lang="en-US" dirty="0" smtClean="0">
                <a:ea typeface="Myriad Pro" charset="0"/>
                <a:cs typeface="Myriad Pro" charset="0"/>
              </a:rPr>
              <a:t>common tutorials</a:t>
            </a:r>
          </a:p>
          <a:p>
            <a:pPr marL="233363" lvl="1" indent="0">
              <a:buFont typeface="Myriad Pro" charset="0"/>
              <a:buNone/>
              <a:defRPr/>
            </a:pPr>
            <a:r>
              <a:rPr lang="en-US" b="1" dirty="0" smtClean="0">
                <a:ea typeface="Myriad Pro" charset="0"/>
                <a:cs typeface="Myriad Pro" charset="0"/>
              </a:rPr>
              <a:t>Cons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Demanding </a:t>
            </a:r>
            <a:r>
              <a:rPr lang="en-US" dirty="0" smtClean="0">
                <a:ea typeface="Myriad Pro" charset="0"/>
                <a:cs typeface="Myriad Pro" charset="0"/>
              </a:rPr>
              <a:t>to build</a:t>
            </a:r>
          </a:p>
          <a:p>
            <a:pPr marL="558800" lvl="1" indent="0">
              <a:buFont typeface="Myriad Pro" charset="0"/>
              <a:buNone/>
              <a:defRPr/>
            </a:pPr>
            <a:r>
              <a:rPr lang="en-US" dirty="0" smtClean="0">
                <a:ea typeface="Myriad Pro" charset="0"/>
                <a:cs typeface="Myriad Pro" charset="0"/>
              </a:rPr>
              <a:t>Calls </a:t>
            </a:r>
            <a:r>
              <a:rPr lang="en-US" dirty="0" smtClean="0">
                <a:ea typeface="Myriad Pro" charset="0"/>
                <a:cs typeface="Myriad Pro" charset="0"/>
              </a:rPr>
              <a:t>for more </a:t>
            </a:r>
            <a:r>
              <a:rPr lang="en-US" dirty="0" smtClean="0">
                <a:ea typeface="Myriad Pro" charset="0"/>
                <a:cs typeface="Myriad Pro" charset="0"/>
              </a:rPr>
              <a:t>customization</a:t>
            </a:r>
          </a:p>
          <a:p>
            <a:pPr marL="233363" lvl="1" indent="0">
              <a:buFont typeface="Myriad Pro" charset="0"/>
              <a:buNone/>
              <a:defRPr/>
            </a:pPr>
            <a:endParaRPr lang="en-US" b="1" dirty="0" smtClean="0">
              <a:ea typeface="Myriad Pro" charset="0"/>
              <a:cs typeface="Myriad Pro" charset="0"/>
            </a:endParaRPr>
          </a:p>
          <a:p>
            <a:pPr marL="233363" lvl="1" indent="0">
              <a:buFont typeface="Myriad Pro" charset="0"/>
              <a:buNone/>
              <a:defRPr/>
            </a:pPr>
            <a:r>
              <a:rPr lang="en-US" b="1" dirty="0" smtClean="0">
                <a:ea typeface="Myriad Pro" charset="0"/>
                <a:cs typeface="Myriad Pro" charset="0"/>
              </a:rPr>
              <a:t>See it in action</a:t>
            </a:r>
          </a:p>
          <a:p>
            <a:pPr marL="525463" lvl="1" indent="0">
              <a:buNone/>
              <a:defRPr/>
            </a:pPr>
            <a:r>
              <a:rPr lang="en-US" altLang="en-US" dirty="0" err="1" smtClean="0">
                <a:latin typeface="Myriad Pro Light" charset="0"/>
              </a:rPr>
              <a:t>genome.edu.au</a:t>
            </a:r>
            <a:endParaRPr lang="en-US" dirty="0" smtClean="0">
              <a:ea typeface="Myriad Pro" charset="0"/>
              <a:cs typeface="Myriad Pro" charset="0"/>
            </a:endParaRPr>
          </a:p>
        </p:txBody>
      </p:sp>
      <p:grpSp>
        <p:nvGrpSpPr>
          <p:cNvPr id="9219" name="Group 51"/>
          <p:cNvGrpSpPr>
            <a:grpSpLocks/>
          </p:cNvGrpSpPr>
          <p:nvPr/>
        </p:nvGrpSpPr>
        <p:grpSpPr bwMode="auto">
          <a:xfrm>
            <a:off x="327025" y="314325"/>
            <a:ext cx="1152525" cy="1152525"/>
            <a:chOff x="3515549" y="1544091"/>
            <a:chExt cx="2334990" cy="2334990"/>
          </a:xfrm>
        </p:grpSpPr>
        <p:grpSp>
          <p:nvGrpSpPr>
            <p:cNvPr id="9222" name="Group 52"/>
            <p:cNvGrpSpPr>
              <a:grpSpLocks/>
            </p:cNvGrpSpPr>
            <p:nvPr/>
          </p:nvGrpSpPr>
          <p:grpSpPr bwMode="auto">
            <a:xfrm>
              <a:off x="3630515" y="1650227"/>
              <a:ext cx="2122718" cy="2122718"/>
              <a:chOff x="3630515" y="1650227"/>
              <a:chExt cx="2122718" cy="2122718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3631333" y="1650227"/>
                <a:ext cx="2122718" cy="2122718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927228" y="2081203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1" name="Oval 61"/>
              <p:cNvSpPr>
                <a:spLocks noChangeArrowheads="1"/>
              </p:cNvSpPr>
              <p:nvPr/>
            </p:nvSpPr>
            <p:spPr bwMode="auto">
              <a:xfrm>
                <a:off x="4179596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2" name="Oval 62"/>
              <p:cNvSpPr>
                <a:spLocks noChangeArrowheads="1"/>
              </p:cNvSpPr>
              <p:nvPr/>
            </p:nvSpPr>
            <p:spPr bwMode="auto">
              <a:xfrm>
                <a:off x="4431320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3" name="Oval 63"/>
              <p:cNvSpPr>
                <a:spLocks noChangeArrowheads="1"/>
              </p:cNvSpPr>
              <p:nvPr/>
            </p:nvSpPr>
            <p:spPr bwMode="auto">
              <a:xfrm>
                <a:off x="468304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937127" y="208120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5" name="Oval 65"/>
              <p:cNvSpPr>
                <a:spLocks noChangeArrowheads="1"/>
              </p:cNvSpPr>
              <p:nvPr/>
            </p:nvSpPr>
            <p:spPr bwMode="auto">
              <a:xfrm>
                <a:off x="5186494" y="2081808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071959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37" name="Oval 67"/>
              <p:cNvSpPr>
                <a:spLocks noChangeArrowheads="1"/>
              </p:cNvSpPr>
              <p:nvPr/>
            </p:nvSpPr>
            <p:spPr bwMode="auto">
              <a:xfrm>
                <a:off x="4323450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8" name="Oval 68"/>
              <p:cNvSpPr>
                <a:spLocks noChangeArrowheads="1"/>
              </p:cNvSpPr>
              <p:nvPr/>
            </p:nvSpPr>
            <p:spPr bwMode="auto">
              <a:xfrm>
                <a:off x="482689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5078641" y="2296690"/>
                <a:ext cx="215489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40" name="Oval 70"/>
              <p:cNvSpPr>
                <a:spLocks noChangeArrowheads="1"/>
              </p:cNvSpPr>
              <p:nvPr/>
            </p:nvSpPr>
            <p:spPr bwMode="auto">
              <a:xfrm>
                <a:off x="5330348" y="229783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3814660" y="2296690"/>
                <a:ext cx="215487" cy="218704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42" name="Oval 72"/>
              <p:cNvSpPr>
                <a:spLocks noChangeArrowheads="1"/>
              </p:cNvSpPr>
              <p:nvPr/>
            </p:nvSpPr>
            <p:spPr bwMode="auto">
              <a:xfrm>
                <a:off x="4224126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3" name="Oval 73"/>
              <p:cNvSpPr>
                <a:spLocks noChangeArrowheads="1"/>
              </p:cNvSpPr>
              <p:nvPr/>
            </p:nvSpPr>
            <p:spPr bwMode="auto">
              <a:xfrm>
                <a:off x="4475850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4" name="Oval 74"/>
              <p:cNvSpPr>
                <a:spLocks noChangeArrowheads="1"/>
              </p:cNvSpPr>
              <p:nvPr/>
            </p:nvSpPr>
            <p:spPr bwMode="auto">
              <a:xfrm>
                <a:off x="4727574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5" name="Oval 75"/>
              <p:cNvSpPr>
                <a:spLocks noChangeArrowheads="1"/>
              </p:cNvSpPr>
              <p:nvPr/>
            </p:nvSpPr>
            <p:spPr bwMode="auto">
              <a:xfrm>
                <a:off x="497929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6" name="Oval 76"/>
              <p:cNvSpPr>
                <a:spLocks noChangeArrowheads="1"/>
              </p:cNvSpPr>
              <p:nvPr/>
            </p:nvSpPr>
            <p:spPr bwMode="auto">
              <a:xfrm>
                <a:off x="5231022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7" name="Oval 77"/>
              <p:cNvSpPr>
                <a:spLocks noChangeArrowheads="1"/>
              </p:cNvSpPr>
              <p:nvPr/>
            </p:nvSpPr>
            <p:spPr bwMode="auto">
              <a:xfrm>
                <a:off x="5482748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8" name="Oval 78"/>
              <p:cNvSpPr>
                <a:spLocks noChangeArrowheads="1"/>
              </p:cNvSpPr>
              <p:nvPr/>
            </p:nvSpPr>
            <p:spPr bwMode="auto">
              <a:xfrm>
                <a:off x="3715419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49" name="Oval 79"/>
              <p:cNvSpPr>
                <a:spLocks noChangeArrowheads="1"/>
              </p:cNvSpPr>
              <p:nvPr/>
            </p:nvSpPr>
            <p:spPr bwMode="auto">
              <a:xfrm>
                <a:off x="3967145" y="2513856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592990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843857" y="2730883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097939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348805" y="2730883"/>
                <a:ext cx="215489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54" name="Oval 84"/>
              <p:cNvSpPr>
                <a:spLocks noChangeArrowheads="1"/>
              </p:cNvSpPr>
              <p:nvPr/>
            </p:nvSpPr>
            <p:spPr bwMode="auto">
              <a:xfrm>
                <a:off x="4083673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5" name="Oval 85"/>
              <p:cNvSpPr>
                <a:spLocks noChangeArrowheads="1"/>
              </p:cNvSpPr>
              <p:nvPr/>
            </p:nvSpPr>
            <p:spPr bwMode="auto">
              <a:xfrm>
                <a:off x="4335399" y="272988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6" name="Oval 86"/>
              <p:cNvSpPr>
                <a:spLocks noChangeArrowheads="1"/>
              </p:cNvSpPr>
              <p:nvPr/>
            </p:nvSpPr>
            <p:spPr bwMode="auto">
              <a:xfrm>
                <a:off x="4198419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7" name="Oval 87"/>
              <p:cNvSpPr>
                <a:spLocks noChangeArrowheads="1"/>
              </p:cNvSpPr>
              <p:nvPr/>
            </p:nvSpPr>
            <p:spPr bwMode="auto">
              <a:xfrm>
                <a:off x="4953591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8" name="Oval 88"/>
              <p:cNvSpPr>
                <a:spLocks noChangeArrowheads="1"/>
              </p:cNvSpPr>
              <p:nvPr/>
            </p:nvSpPr>
            <p:spPr bwMode="auto">
              <a:xfrm>
                <a:off x="3941438" y="2945437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59" name="Oval 89"/>
              <p:cNvSpPr>
                <a:spLocks noChangeArrowheads="1"/>
              </p:cNvSpPr>
              <p:nvPr/>
            </p:nvSpPr>
            <p:spPr bwMode="auto">
              <a:xfrm>
                <a:off x="4580236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0" name="Oval 90"/>
              <p:cNvSpPr>
                <a:spLocks noChangeArrowheads="1"/>
              </p:cNvSpPr>
              <p:nvPr/>
            </p:nvSpPr>
            <p:spPr bwMode="auto">
              <a:xfrm>
                <a:off x="4831960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1" name="Oval 91"/>
              <p:cNvSpPr>
                <a:spLocks noChangeArrowheads="1"/>
              </p:cNvSpPr>
              <p:nvPr/>
            </p:nvSpPr>
            <p:spPr bwMode="auto">
              <a:xfrm>
                <a:off x="5083684" y="3143400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4071959" y="3142562"/>
                <a:ext cx="215487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4322826" y="3142562"/>
                <a:ext cx="218704" cy="21548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9264" name="Oval 94"/>
              <p:cNvSpPr>
                <a:spLocks noChangeArrowheads="1"/>
              </p:cNvSpPr>
              <p:nvPr/>
            </p:nvSpPr>
            <p:spPr bwMode="auto">
              <a:xfrm>
                <a:off x="4943201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5" name="Oval 95"/>
              <p:cNvSpPr>
                <a:spLocks noChangeArrowheads="1"/>
              </p:cNvSpPr>
              <p:nvPr/>
            </p:nvSpPr>
            <p:spPr bwMode="auto">
              <a:xfrm>
                <a:off x="4182770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6" name="Oval 96"/>
              <p:cNvSpPr>
                <a:spLocks noChangeArrowheads="1"/>
              </p:cNvSpPr>
              <p:nvPr/>
            </p:nvSpPr>
            <p:spPr bwMode="auto">
              <a:xfrm>
                <a:off x="4434496" y="3377485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7" name="Oval 97"/>
              <p:cNvSpPr>
                <a:spLocks noChangeArrowheads="1"/>
              </p:cNvSpPr>
              <p:nvPr/>
            </p:nvSpPr>
            <p:spPr bwMode="auto">
              <a:xfrm>
                <a:off x="4583318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68" name="Oval 98"/>
              <p:cNvSpPr>
                <a:spLocks noChangeArrowheads="1"/>
              </p:cNvSpPr>
              <p:nvPr/>
            </p:nvSpPr>
            <p:spPr bwMode="auto">
              <a:xfrm>
                <a:off x="4835044" y="1853703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1pPr>
                <a:lvl2pPr marL="742950" indent="-28575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2pPr>
                <a:lvl3pPr marL="11430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3pPr>
                <a:lvl4pPr marL="16002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4pPr>
                <a:lvl5pPr marL="2057400" indent="-228600" algn="ctr"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FFFFFF"/>
                    </a:solidFill>
                    <a:latin typeface="Myriad Pro" charset="0"/>
                    <a:ea typeface="ヒラギノ角ゴ ProN W3" charset="-128"/>
                    <a:sym typeface="Myriad Pro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9223" name="Group 53"/>
            <p:cNvGrpSpPr>
              <a:grpSpLocks/>
            </p:cNvGrpSpPr>
            <p:nvPr/>
          </p:nvGrpSpPr>
          <p:grpSpPr bwMode="auto">
            <a:xfrm>
              <a:off x="3515549" y="1544091"/>
              <a:ext cx="2334990" cy="2334990"/>
              <a:chOff x="3515549" y="1544091"/>
              <a:chExt cx="2334990" cy="2334990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3515549" y="1544091"/>
                <a:ext cx="2334990" cy="233499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  <a:prstDash val="sysDot"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6" name="Chevron 55"/>
              <p:cNvSpPr/>
              <p:nvPr/>
            </p:nvSpPr>
            <p:spPr bwMode="auto">
              <a:xfrm rot="19260000">
                <a:off x="5352023" y="3602484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7" name="Chevron 56"/>
              <p:cNvSpPr/>
              <p:nvPr/>
            </p:nvSpPr>
            <p:spPr bwMode="auto">
              <a:xfrm rot="13020000">
                <a:off x="5368103" y="1756363"/>
                <a:ext cx="70757" cy="73975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8" name="Chevron 57"/>
              <p:cNvSpPr/>
              <p:nvPr/>
            </p:nvSpPr>
            <p:spPr bwMode="auto">
              <a:xfrm rot="19320000" flipH="1" flipV="1">
                <a:off x="3895065" y="1782093"/>
                <a:ext cx="70757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  <p:sp>
            <p:nvSpPr>
              <p:cNvPr id="59" name="Chevron 58"/>
              <p:cNvSpPr/>
              <p:nvPr/>
            </p:nvSpPr>
            <p:spPr bwMode="auto">
              <a:xfrm rot="3000000">
                <a:off x="3793754" y="3475443"/>
                <a:ext cx="73975" cy="70757"/>
              </a:xfrm>
              <a:prstGeom prst="chevron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ea typeface="ヒラギノ角ゴ ProN W3" charset="0"/>
                </a:endParaRPr>
              </a:p>
            </p:txBody>
          </p:sp>
        </p:grpSp>
      </p:grpSp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2154238"/>
            <a:ext cx="4692650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0" y="6538144"/>
            <a:ext cx="1529528" cy="800869"/>
          </a:xfrm>
          <a:prstGeom prst="rect">
            <a:avLst/>
          </a:prstGeom>
        </p:spPr>
      </p:pic>
    </p:spTree>
  </p:cSld>
  <p:clrMapOvr>
    <a:masterClrMapping/>
  </p:clrMapOvr>
  <p:transition advTm="82617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Myriad Pro"/>
        <a:ea typeface="ヒラギノ角ゴ ProN W3"/>
        <a:cs typeface="ヒラギノ角ゴ ProN W3"/>
      </a:majorFont>
      <a:minorFont>
        <a:latin typeface="Myriad Pro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Myriad Pro"/>
        <a:ea typeface="ヒラギノ角ゴ ProN W3"/>
        <a:cs typeface="ヒラギノ角ゴ ProN W3"/>
      </a:majorFont>
      <a:minorFont>
        <a:latin typeface="Myriad Pro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14821</TotalTime>
  <Pages>0</Pages>
  <Words>583</Words>
  <Characters>0</Characters>
  <Application>Microsoft Macintosh PowerPoint</Application>
  <PresentationFormat>Custom</PresentationFormat>
  <Lines>0</Lines>
  <Paragraphs>164</Paragraphs>
  <Slides>23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Inconsolata Medium</vt:lpstr>
      <vt:lpstr>ＭＳ Ｐゴシック</vt:lpstr>
      <vt:lpstr>Myriad Pro</vt:lpstr>
      <vt:lpstr>Myriad Pro Light</vt:lpstr>
      <vt:lpstr>Myriad Pro Semibold</vt:lpstr>
      <vt:lpstr>ヒラギノ角ゴ ProN W3</vt:lpstr>
      <vt:lpstr>Title &amp; Subtitle</vt:lpstr>
      <vt:lpstr>Title &amp; Bullets</vt:lpstr>
      <vt:lpstr>Building and provisioning genomics platforms on the world’s clouds</vt:lpstr>
      <vt:lpstr>We’ve all seen this map</vt:lpstr>
      <vt:lpstr>Data analysis solutions exist</vt:lpstr>
      <vt:lpstr>World’s clouds</vt:lpstr>
      <vt:lpstr>Capacity without end-to-end solution</vt:lpstr>
      <vt:lpstr>How to appropriately utilize clouds?</vt:lpstr>
      <vt:lpstr>Standalone VM</vt:lpstr>
      <vt:lpstr>Scalable platform</vt:lpstr>
      <vt:lpstr>Scalable platform (cont)</vt:lpstr>
      <vt:lpstr>Ready-to-use service</vt:lpstr>
      <vt:lpstr>There’s a lot of clouds out there!</vt:lpstr>
      <vt:lpstr>How to appropriately utilize many clouds?</vt:lpstr>
      <vt:lpstr>          Adjustable build system</vt:lpstr>
      <vt:lpstr>Many clouds AND many solutions</vt:lpstr>
      <vt:lpstr>CloudBridge (future)</vt:lpstr>
      <vt:lpstr>CloudLaunch (future)</vt:lpstr>
      <vt:lpstr>CloudMan (future)</vt:lpstr>
      <vt:lpstr>Galaxy ObjectStore (future)</vt:lpstr>
      <vt:lpstr>The endgame?</vt:lpstr>
      <vt:lpstr>Building your own cloud?</vt:lpstr>
      <vt:lpstr>Acknowledgments</vt:lpstr>
      <vt:lpstr>Want more Galaxy?</vt:lpstr>
      <vt:lpstr>     usegalaxy.org cloud-bursting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CloudMan</dc:title>
  <dc:subject/>
  <dc:creator/>
  <cp:keywords/>
  <dc:description/>
  <cp:lastModifiedBy>afgane@gmail.com</cp:lastModifiedBy>
  <cp:revision>245</cp:revision>
  <dcterms:modified xsi:type="dcterms:W3CDTF">2016-04-19T22:52:10Z</dcterms:modified>
</cp:coreProperties>
</file>